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5"/>
  </p:notesMasterIdLst>
  <p:sldIdLst>
    <p:sldId id="274" r:id="rId2"/>
    <p:sldId id="413" r:id="rId3"/>
    <p:sldId id="357" r:id="rId4"/>
    <p:sldId id="398" r:id="rId5"/>
    <p:sldId id="397" r:id="rId6"/>
    <p:sldId id="396" r:id="rId7"/>
    <p:sldId id="395" r:id="rId8"/>
    <p:sldId id="400" r:id="rId9"/>
    <p:sldId id="403" r:id="rId10"/>
    <p:sldId id="399" r:id="rId11"/>
    <p:sldId id="402" r:id="rId12"/>
    <p:sldId id="404" r:id="rId13"/>
    <p:sldId id="401" r:id="rId14"/>
    <p:sldId id="405" r:id="rId15"/>
    <p:sldId id="406" r:id="rId16"/>
    <p:sldId id="407" r:id="rId17"/>
    <p:sldId id="409" r:id="rId18"/>
    <p:sldId id="410" r:id="rId19"/>
    <p:sldId id="411" r:id="rId20"/>
    <p:sldId id="412" r:id="rId21"/>
    <p:sldId id="414" r:id="rId22"/>
    <p:sldId id="415" r:id="rId23"/>
    <p:sldId id="416" r:id="rId24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7EEE1CA-5E4F-4A81-B41C-98223A11F4CA}">
          <p14:sldIdLst>
            <p14:sldId id="274"/>
            <p14:sldId id="413"/>
          </p14:sldIdLst>
        </p14:section>
        <p14:section name="Раздел без заголовка" id="{719168A8-AA6A-45EE-B460-2A56A90DFCEC}">
          <p14:sldIdLst>
            <p14:sldId id="357"/>
            <p14:sldId id="398"/>
            <p14:sldId id="397"/>
            <p14:sldId id="396"/>
            <p14:sldId id="395"/>
            <p14:sldId id="400"/>
            <p14:sldId id="403"/>
            <p14:sldId id="399"/>
            <p14:sldId id="402"/>
            <p14:sldId id="404"/>
            <p14:sldId id="401"/>
            <p14:sldId id="405"/>
            <p14:sldId id="406"/>
            <p14:sldId id="407"/>
            <p14:sldId id="409"/>
            <p14:sldId id="410"/>
            <p14:sldId id="411"/>
            <p14:sldId id="412"/>
            <p14:sldId id="414"/>
            <p14:sldId id="415"/>
            <p14:sldId id="4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F99"/>
    <a:srgbClr val="FFFF66"/>
    <a:srgbClr val="66FF33"/>
    <a:srgbClr val="00FF00"/>
    <a:srgbClr val="FFFF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6324" autoAdjust="0"/>
    <p:restoredTop sz="94660"/>
  </p:normalViewPr>
  <p:slideViewPr>
    <p:cSldViewPr>
      <p:cViewPr varScale="1">
        <p:scale>
          <a:sx n="112" d="100"/>
          <a:sy n="112" d="100"/>
        </p:scale>
        <p:origin x="229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A2A3D3-BF7A-464C-BA4A-B0C16114AD11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38DB0C-DAA7-469D-A53E-845A645DE3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56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610600" cy="6296744"/>
          </a:xfrm>
          <a:ln>
            <a:noFill/>
          </a:ln>
        </p:spPr>
        <p:txBody>
          <a:bodyPr>
            <a:normAutofit fontScale="90000"/>
          </a:bodyPr>
          <a:lstStyle/>
          <a:p>
            <a:pPr>
              <a:spcBef>
                <a:spcPct val="20000"/>
              </a:spcBef>
              <a:defRPr/>
            </a:pPr>
            <a:r>
              <a:rPr lang="ru-RU" sz="24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</a:rPr>
              <a:t>Формирование </a:t>
            </a:r>
            <a:r>
              <a:rPr lang="ru-RU" dirty="0">
                <a:solidFill>
                  <a:schemeClr val="tx1"/>
                </a:solidFill>
              </a:rPr>
              <a:t>грамматического строя речи в процессе сюжетно-ролевой игры в ДОУ.</a:t>
            </a:r>
            <a:r>
              <a:rPr lang="ru-RU" i="1" dirty="0">
                <a:solidFill>
                  <a:schemeClr val="tx1"/>
                </a:solidFill>
              </a:rPr>
              <a:t/>
            </a:r>
            <a:br>
              <a:rPr lang="ru-RU" i="1" dirty="0">
                <a:solidFill>
                  <a:schemeClr val="tx1"/>
                </a:solidFill>
              </a:rPr>
            </a:b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ln w="10541" cmpd="sng">
                <a:solidFill>
                  <a:schemeClr val="tx1"/>
                </a:solidFill>
                <a:prstDash val="solid"/>
              </a:ln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96733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43608" y="3312565"/>
            <a:ext cx="3197938" cy="318995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31359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группа методов </a:t>
            </a:r>
            <a:r>
              <a:rPr lang="ru-RU" sz="27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(становление и развитие игровой деятельности)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1"/>
          </p:nvPr>
        </p:nvSpPr>
        <p:spPr>
          <a:xfrm>
            <a:off x="395535" y="1907704"/>
            <a:ext cx="8529411" cy="468816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Непосредственное участие воспитателя в творческой игре: </a:t>
            </a:r>
          </a:p>
          <a:p>
            <a:pPr marL="1436688" indent="-273050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игра с одним ребёнком, </a:t>
            </a:r>
          </a:p>
          <a:p>
            <a:pPr marL="1436688" indent="-273050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ыполнение ведущей роли,</a:t>
            </a:r>
          </a:p>
          <a:p>
            <a:pPr marL="1436688" indent="-273050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ыполнение второстепенной роли;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Напоминания, советы, подсказ по поводу замысла игры, развития ее содержания, определения игровых действий;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Индивидуальные задания, поручения;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Изготовление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вместе с ребенком элементов костюма для его роли, атрибутов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для игры в продуктивных видах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деятельности.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94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31359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группа методов </a:t>
            </a:r>
            <a:r>
              <a:rPr lang="ru-RU" sz="27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(становление и развитие игровой деятельности)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1"/>
          </p:nvPr>
        </p:nvSpPr>
        <p:spPr>
          <a:xfrm>
            <a:off x="395535" y="1907704"/>
            <a:ext cx="8529411" cy="46881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Приемы предложения игры детям: </a:t>
            </a:r>
          </a:p>
          <a:p>
            <a:pPr marL="1163638" lvl="0" indent="-273050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устное предложение игры; </a:t>
            </a:r>
          </a:p>
          <a:p>
            <a:pPr marL="1163638" lvl="0" indent="-273050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напоминание ребенку об играх, в которые он играл или наблюдал у других детей; </a:t>
            </a:r>
          </a:p>
          <a:p>
            <a:pPr marL="1163638" indent="-273050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несение и обыгрывание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новой игрушки, атрибута;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63638" indent="-273050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афиши, которые сообщают о предстоящем концерте, открытии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т.д.</a:t>
            </a:r>
          </a:p>
          <a:p>
            <a:pPr marL="1163638" lvl="0" indent="-273050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радиообъявления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1163638" indent="-273050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стихи,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заклички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т.д.</a:t>
            </a:r>
          </a:p>
        </p:txBody>
      </p:sp>
    </p:spTree>
    <p:extLst>
      <p:ext uri="{BB962C8B-B14F-4D97-AF65-F5344CB8AC3E}">
        <p14:creationId xmlns:p14="http://schemas.microsoft.com/office/powerpoint/2010/main" val="91850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63408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«Больница»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действия) 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1"/>
          </p:nvPr>
        </p:nvSpPr>
        <p:spPr>
          <a:xfrm>
            <a:off x="323528" y="1052736"/>
            <a:ext cx="8363272" cy="5616624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Жалоба куклы, расспросы о том, что болит, как болит, утешение ее.</a:t>
            </a:r>
          </a:p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Отвезти куклу на машине в больницу.</a:t>
            </a:r>
          </a:p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Послушать сердце (трубочкой; макарониной; пуговицей,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нанизанной 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веревочку; ухом).</a:t>
            </a:r>
          </a:p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Измерить температуру (игрушечным градусником, палочкой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карандашом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Сделать укол (игрушечным или настоящим пластмассовым шприцем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палочкой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пальчиком).</a:t>
            </a:r>
          </a:p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Дать таблетку (листочек бумаги, пустая ладошка).</a:t>
            </a:r>
          </a:p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Поставить горчичники (с помощью листочка бумаги, кусочка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ткани, листика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Полечить горло (пополоскать его из чашечки, смазать палочкой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мазью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Полечить ушко (закапать лекарство пипеткой или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двумя 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сложенными пальчиками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смазать палочкой с мазью).</a:t>
            </a:r>
          </a:p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Сделать повязку кусочком бинтика.</a:t>
            </a:r>
          </a:p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Дать витамины (горошки, пуговички).</a:t>
            </a:r>
          </a:p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Напоить горячим чаем с медом (с малиной).</a:t>
            </a:r>
          </a:p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Уложить в кроватку.</a:t>
            </a:r>
          </a:p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Спеть песенку, успокоить куклу.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63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35416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ретья группа методов </a:t>
            </a:r>
            <a:r>
              <a:rPr lang="ru-RU" sz="27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(обучение детей конструированию и обыгрыванию построек)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1"/>
          </p:nvPr>
        </p:nvSpPr>
        <p:spPr>
          <a:xfrm>
            <a:off x="350124" y="2204864"/>
            <a:ext cx="8529411" cy="339350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Рассматривание образца постройки, схемы, таблицы, фотографии;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Показ приемов конструирования;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Совместное выполнение воспитателя с детьми построек;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Использование тематических заданий;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Подбор материала для обыгрывания построек.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7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WordArt 5"/>
          <p:cNvSpPr>
            <a:spLocks noChangeArrowheads="1" noChangeShapeType="1" noTextEdit="1"/>
          </p:cNvSpPr>
          <p:nvPr/>
        </p:nvSpPr>
        <p:spPr bwMode="auto">
          <a:xfrm>
            <a:off x="1908175" y="4868863"/>
            <a:ext cx="5184775" cy="1800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01"/>
              </a:avLst>
            </a:prstTxWarp>
          </a:bodyPr>
          <a:lstStyle/>
          <a:p>
            <a:pPr algn="ctr"/>
            <a:endParaRPr lang="ru-RU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Monotype Corsiva"/>
            </a:endParaRPr>
          </a:p>
        </p:txBody>
      </p:sp>
      <p:sp>
        <p:nvSpPr>
          <p:cNvPr id="24580" name="WordArt 6"/>
          <p:cNvSpPr>
            <a:spLocks noChangeArrowheads="1" noChangeShapeType="1" noTextEdit="1"/>
          </p:cNvSpPr>
          <p:nvPr/>
        </p:nvSpPr>
        <p:spPr bwMode="auto">
          <a:xfrm>
            <a:off x="1476375" y="476250"/>
            <a:ext cx="6408738" cy="7207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0"/>
                <a:gd name="adj2" fmla="val 0"/>
              </a:avLst>
            </a:prstTxWarp>
          </a:bodyPr>
          <a:lstStyle/>
          <a:p>
            <a:pPr algn="ctr"/>
            <a:endParaRPr lang="ru-RU" sz="3600" kern="1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1"/>
          <a:stretch/>
        </p:blipFill>
        <p:spPr bwMode="auto">
          <a:xfrm>
            <a:off x="5373013" y="908720"/>
            <a:ext cx="3685110" cy="5425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одержимое 4"/>
          <p:cNvSpPr>
            <a:spLocks noGrp="1"/>
          </p:cNvSpPr>
          <p:nvPr>
            <p:ph sz="quarter" idx="1"/>
          </p:nvPr>
        </p:nvSpPr>
        <p:spPr>
          <a:xfrm>
            <a:off x="0" y="1124744"/>
            <a:ext cx="5239117" cy="4888368"/>
          </a:xfrm>
        </p:spPr>
        <p:txBody>
          <a:bodyPr>
            <a:normAutofit fontScale="25000" lnSpcReduction="20000"/>
          </a:bodyPr>
          <a:lstStyle/>
          <a:p>
            <a:pPr marL="0" lvl="0" indent="0" algn="just">
              <a:spcBef>
                <a:spcPts val="6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spcBef>
                <a:spcPts val="600"/>
              </a:spcBef>
              <a:buFont typeface="Wingdings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7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вместе с детьми </a:t>
            </a:r>
            <a:r>
              <a:rPr lang="ru-RU" sz="7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(позиция воспитателя «играющего партнера»,). </a:t>
            </a:r>
          </a:p>
          <a:p>
            <a:pPr lvl="0" algn="just">
              <a:spcBef>
                <a:spcPts val="600"/>
              </a:spcBef>
              <a:buFont typeface="Wingdings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Играть с детьми на протяжении всего дошкольного детства </a:t>
            </a:r>
            <a:r>
              <a:rPr lang="ru-RU" sz="7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(на каждом его этапе следует развертывать игру таким образом, чтобы дети сразу усваивали более сложный способ ее построения</a:t>
            </a:r>
            <a:r>
              <a:rPr lang="ru-RU" sz="7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sz="7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  <a:buFont typeface="Wingdings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7200" b="1" dirty="0" err="1" smtClean="0">
                <a:latin typeface="Times New Roman" pitchFamily="18" charset="0"/>
                <a:cs typeface="Times New Roman" pitchFamily="18" charset="0"/>
              </a:rPr>
              <a:t>Отсутствие</a:t>
            </a:r>
            <a:r>
              <a:rPr lang="en-GB" sz="7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7200" b="1" dirty="0" err="1" smtClean="0">
                <a:latin typeface="Times New Roman" pitchFamily="18" charset="0"/>
                <a:cs typeface="Times New Roman" pitchFamily="18" charset="0"/>
              </a:rPr>
              <a:t>принуждения</a:t>
            </a:r>
            <a:r>
              <a:rPr lang="en-GB" sz="7200" b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GB" sz="7200" b="1" dirty="0" err="1" smtClean="0">
                <a:latin typeface="Times New Roman" pitchFamily="18" charset="0"/>
                <a:cs typeface="Times New Roman" pitchFamily="18" charset="0"/>
              </a:rPr>
              <a:t>любой</a:t>
            </a:r>
            <a:r>
              <a:rPr lang="en-GB" sz="7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7200" b="1" dirty="0" err="1" smtClean="0">
                <a:latin typeface="Times New Roman" pitchFamily="18" charset="0"/>
                <a:cs typeface="Times New Roman" pitchFamily="18" charset="0"/>
              </a:rPr>
              <a:t>форме</a:t>
            </a:r>
            <a:r>
              <a:rPr lang="en-GB" sz="7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7200" b="1" dirty="0" err="1" smtClean="0">
                <a:latin typeface="Times New Roman" pitchFamily="18" charset="0"/>
                <a:cs typeface="Times New Roman" pitchFamily="18" charset="0"/>
              </a:rPr>
              <a:t>при</a:t>
            </a:r>
            <a:r>
              <a:rPr lang="en-GB" sz="7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7200" b="1" dirty="0" err="1" smtClean="0">
                <a:latin typeface="Times New Roman" pitchFamily="18" charset="0"/>
                <a:cs typeface="Times New Roman" pitchFamily="18" charset="0"/>
              </a:rPr>
              <a:t>включении</a:t>
            </a:r>
            <a:r>
              <a:rPr lang="en-GB" sz="7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7200" b="1" dirty="0" err="1" smtClean="0">
                <a:latin typeface="Times New Roman" pitchFamily="18" charset="0"/>
                <a:cs typeface="Times New Roman" pitchFamily="18" charset="0"/>
              </a:rPr>
              <a:t>детей</a:t>
            </a:r>
            <a:r>
              <a:rPr lang="en-GB" sz="7200" b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GB" sz="7200" b="1" dirty="0" err="1" smtClean="0">
                <a:latin typeface="Times New Roman" pitchFamily="18" charset="0"/>
                <a:cs typeface="Times New Roman" pitchFamily="18" charset="0"/>
              </a:rPr>
              <a:t>игру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(создания мотива проблемной ситуации).</a:t>
            </a:r>
            <a:endParaRPr lang="en-GB" sz="72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  <a:buFont typeface="Wingdings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7200" b="1" dirty="0" err="1" smtClean="0">
                <a:latin typeface="Times New Roman" pitchFamily="18" charset="0"/>
                <a:cs typeface="Times New Roman" pitchFamily="18" charset="0"/>
              </a:rPr>
              <a:t>Принцип</a:t>
            </a:r>
            <a:r>
              <a:rPr lang="en-GB" sz="7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7200" b="1" dirty="0" err="1" smtClean="0">
                <a:latin typeface="Times New Roman" pitchFamily="18" charset="0"/>
                <a:cs typeface="Times New Roman" pitchFamily="18" charset="0"/>
              </a:rPr>
              <a:t>взаимосвязи</a:t>
            </a:r>
            <a:r>
              <a:rPr lang="en-GB" sz="7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7200" b="1" dirty="0" err="1" smtClean="0">
                <a:latin typeface="Times New Roman" pitchFamily="18" charset="0"/>
                <a:cs typeface="Times New Roman" pitchFamily="18" charset="0"/>
              </a:rPr>
              <a:t>игровой</a:t>
            </a:r>
            <a:r>
              <a:rPr lang="en-GB" sz="7200" b="1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GB" sz="7200" b="1" dirty="0" err="1" smtClean="0">
                <a:latin typeface="Times New Roman" pitchFamily="18" charset="0"/>
                <a:cs typeface="Times New Roman" pitchFamily="18" charset="0"/>
              </a:rPr>
              <a:t>неигровой</a:t>
            </a:r>
            <a:r>
              <a:rPr lang="en-GB" sz="7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7200" b="1" dirty="0" err="1" smtClean="0">
                <a:latin typeface="Times New Roman" pitchFamily="18" charset="0"/>
                <a:cs typeface="Times New Roman" pitchFamily="18" charset="0"/>
              </a:rPr>
              <a:t>деятельности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(знание и умения полученные на занятиях применяются в игровой деятельности).</a:t>
            </a:r>
            <a:endParaRPr lang="en-GB" sz="72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  <a:buFont typeface="Wingdings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7200" b="1" dirty="0" err="1" smtClean="0">
                <a:latin typeface="Times New Roman" pitchFamily="18" charset="0"/>
                <a:cs typeface="Times New Roman" pitchFamily="18" charset="0"/>
              </a:rPr>
              <a:t>Принцип</a:t>
            </a:r>
            <a:r>
              <a:rPr lang="en-GB" sz="7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7200" b="1" dirty="0" err="1" smtClean="0">
                <a:latin typeface="Times New Roman" pitchFamily="18" charset="0"/>
                <a:cs typeface="Times New Roman" pitchFamily="18" charset="0"/>
              </a:rPr>
              <a:t>перехода</a:t>
            </a:r>
            <a:r>
              <a:rPr lang="en-GB" sz="7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7200" b="1" dirty="0" err="1" smtClean="0">
                <a:latin typeface="Times New Roman" pitchFamily="18" charset="0"/>
                <a:cs typeface="Times New Roman" pitchFamily="18" charset="0"/>
              </a:rPr>
              <a:t>от</a:t>
            </a:r>
            <a:r>
              <a:rPr lang="en-GB" sz="7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7200" b="1" dirty="0" err="1" smtClean="0">
                <a:latin typeface="Times New Roman" pitchFamily="18" charset="0"/>
                <a:cs typeface="Times New Roman" pitchFamily="18" charset="0"/>
              </a:rPr>
              <a:t>простейших</a:t>
            </a:r>
            <a:r>
              <a:rPr lang="en-GB" sz="7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7200" b="1" dirty="0" err="1" smtClean="0">
                <a:latin typeface="Times New Roman" pitchFamily="18" charset="0"/>
                <a:cs typeface="Times New Roman" pitchFamily="18" charset="0"/>
              </a:rPr>
              <a:t>игр</a:t>
            </a:r>
            <a:r>
              <a:rPr lang="en-GB" sz="7200" b="1" dirty="0" smtClean="0">
                <a:latin typeface="Times New Roman" pitchFamily="18" charset="0"/>
                <a:cs typeface="Times New Roman" pitchFamily="18" charset="0"/>
              </a:rPr>
              <a:t> к </a:t>
            </a:r>
            <a:r>
              <a:rPr lang="en-GB" sz="7200" b="1" dirty="0" err="1" smtClean="0">
                <a:latin typeface="Times New Roman" pitchFamily="18" charset="0"/>
                <a:cs typeface="Times New Roman" pitchFamily="18" charset="0"/>
              </a:rPr>
              <a:t>сложным</a:t>
            </a:r>
            <a:r>
              <a:rPr lang="en-GB" sz="7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7200" b="1" dirty="0" err="1" smtClean="0">
                <a:latin typeface="Times New Roman" pitchFamily="18" charset="0"/>
                <a:cs typeface="Times New Roman" pitchFamily="18" charset="0"/>
              </a:rPr>
              <a:t>игровым</a:t>
            </a:r>
            <a:r>
              <a:rPr lang="en-GB" sz="7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7200" b="1" dirty="0" err="1" smtClean="0">
                <a:latin typeface="Times New Roman" pitchFamily="18" charset="0"/>
                <a:cs typeface="Times New Roman" pitchFamily="18" charset="0"/>
              </a:rPr>
              <a:t>формам</a:t>
            </a: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(дети могут играть в «дочки—матери», развертывая ролевые диалоги, переходя от «обеда» к посещению цирка </a:t>
            </a: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  <a:buFont typeface="Wingdings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7200" b="1" dirty="0" err="1" smtClean="0">
                <a:latin typeface="Times New Roman" pitchFamily="18" charset="0"/>
                <a:cs typeface="Times New Roman" pitchFamily="18" charset="0"/>
              </a:rPr>
              <a:t>Принцип</a:t>
            </a:r>
            <a:r>
              <a:rPr lang="en-GB" sz="7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7200" b="1" dirty="0" err="1" smtClean="0">
                <a:latin typeface="Times New Roman" pitchFamily="18" charset="0"/>
                <a:cs typeface="Times New Roman" pitchFamily="18" charset="0"/>
              </a:rPr>
              <a:t>поддержания</a:t>
            </a:r>
            <a:r>
              <a:rPr lang="en-GB" sz="7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7200" b="1" dirty="0" err="1" smtClean="0">
                <a:latin typeface="Times New Roman" pitchFamily="18" charset="0"/>
                <a:cs typeface="Times New Roman" pitchFamily="18" charset="0"/>
              </a:rPr>
              <a:t>игровой</a:t>
            </a:r>
            <a:r>
              <a:rPr lang="en-GB" sz="7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7200" b="1" dirty="0" err="1" smtClean="0">
                <a:latin typeface="Times New Roman" pitchFamily="18" charset="0"/>
                <a:cs typeface="Times New Roman" pitchFamily="18" charset="0"/>
              </a:rPr>
              <a:t>атмосферы</a:t>
            </a:r>
            <a:r>
              <a:rPr lang="ru-RU" sz="7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Роль взрослого обеспечивающего условия для игры</a:t>
            </a: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GB" sz="7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algn="r">
              <a:spcBef>
                <a:spcPts val="6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4200" b="1" dirty="0"/>
              <a:t>Михайленко Н. Я., Короткова Н.А. Организация сюжетной игры в детском саду: Пособие для воспитателя. 2-е изд., </a:t>
            </a:r>
            <a:r>
              <a:rPr lang="ru-RU" sz="4200" b="1" dirty="0" err="1"/>
              <a:t>испр</a:t>
            </a:r>
            <a:r>
              <a:rPr lang="ru-RU" sz="4200" dirty="0" smtClean="0">
                <a:solidFill>
                  <a:prstClr val="black"/>
                </a:solidFill>
                <a:ea typeface="Calibri"/>
                <a:cs typeface="Times New Roman"/>
              </a:rPr>
              <a:t>. </a:t>
            </a:r>
            <a:endParaRPr lang="ru-RU" sz="4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200" dirty="0"/>
          </a:p>
        </p:txBody>
      </p:sp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133896" y="166794"/>
            <a:ext cx="4546848" cy="1267406"/>
          </a:xfrm>
        </p:spPr>
        <p:txBody>
          <a:bodyPr>
            <a:noAutofit/>
          </a:bodyPr>
          <a:lstStyle/>
          <a:p>
            <a:pPr algn="ctr"/>
            <a:r>
              <a:rPr lang="en-GB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Педагогические</a:t>
            </a:r>
            <a:r>
              <a:rPr lang="en-GB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принципы</a:t>
            </a:r>
            <a:r>
              <a:rPr lang="en-GB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организации</a:t>
            </a:r>
            <a:r>
              <a:rPr lang="en-GB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сюжетно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ролевой</a:t>
            </a:r>
            <a:r>
              <a:rPr lang="en-GB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игры</a:t>
            </a:r>
            <a:endParaRPr lang="ru-RU" sz="28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0399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WordArt 5"/>
          <p:cNvSpPr>
            <a:spLocks noChangeArrowheads="1" noChangeShapeType="1" noTextEdit="1"/>
          </p:cNvSpPr>
          <p:nvPr/>
        </p:nvSpPr>
        <p:spPr bwMode="auto">
          <a:xfrm>
            <a:off x="1908175" y="4868863"/>
            <a:ext cx="5184775" cy="1800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01"/>
              </a:avLst>
            </a:prstTxWarp>
          </a:bodyPr>
          <a:lstStyle/>
          <a:p>
            <a:pPr algn="ctr"/>
            <a:endParaRPr lang="ru-RU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Monotype Corsiva"/>
            </a:endParaRPr>
          </a:p>
        </p:txBody>
      </p:sp>
      <p:sp>
        <p:nvSpPr>
          <p:cNvPr id="24580" name="WordArt 6"/>
          <p:cNvSpPr>
            <a:spLocks noChangeArrowheads="1" noChangeShapeType="1" noTextEdit="1"/>
          </p:cNvSpPr>
          <p:nvPr/>
        </p:nvSpPr>
        <p:spPr bwMode="auto">
          <a:xfrm>
            <a:off x="1476375" y="476250"/>
            <a:ext cx="6408738" cy="7207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0"/>
                <a:gd name="adj2" fmla="val 0"/>
              </a:avLst>
            </a:prstTxWarp>
          </a:bodyPr>
          <a:lstStyle/>
          <a:p>
            <a:pPr algn="ctr"/>
            <a:endParaRPr lang="ru-RU" sz="3600" kern="1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1714202"/>
          </a:xfrm>
        </p:spPr>
        <p:txBody>
          <a:bodyPr>
            <a:normAutofit/>
          </a:bodyPr>
          <a:lstStyle/>
          <a:p>
            <a:pPr lvl="0">
              <a:spcBef>
                <a:spcPts val="580"/>
              </a:spcBef>
              <a:buClr>
                <a:srgbClr val="D34817"/>
              </a:buClr>
              <a:buSzPct val="85000"/>
            </a:pPr>
            <a:r>
              <a:rPr lang="ru-RU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Алгоритм  </a:t>
            </a:r>
            <a:r>
              <a:rPr lang="ru-RU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сюжетосложения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(игра- фантазирование)</a:t>
            </a:r>
            <a:r>
              <a:rPr lang="ru-RU" sz="2800" b="1" dirty="0" smtClean="0">
                <a:solidFill>
                  <a:srgbClr val="FF0066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FF0066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FF0066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3600" i="1" dirty="0">
              <a:solidFill>
                <a:srgbClr val="00206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457200" y="3284983"/>
            <a:ext cx="8229600" cy="314441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sz="28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sz="28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8526" y="1694539"/>
            <a:ext cx="4572000" cy="49859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4320" lvl="0" indent="-274320">
              <a:spcBef>
                <a:spcPts val="580"/>
              </a:spcBef>
              <a:buClr>
                <a:srgbClr val="D34817"/>
              </a:buClr>
              <a:buSzPct val="85000"/>
              <a:buFont typeface="Wingdings" pitchFamily="2" charset="2"/>
              <a:buChar char="Ø"/>
            </a:pPr>
            <a:r>
              <a:rPr lang="ru-RU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Выбор героя, </a:t>
            </a:r>
          </a:p>
          <a:p>
            <a:pPr marL="274320" lvl="0" indent="-274320">
              <a:spcBef>
                <a:spcPts val="580"/>
              </a:spcBef>
              <a:buClr>
                <a:srgbClr val="D34817"/>
              </a:buClr>
              <a:buSzPct val="85000"/>
              <a:buFont typeface="Wingdings" pitchFamily="2" charset="2"/>
              <a:buChar char="Ø"/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ситуация, в которой он оказался(Куда отправимся, в путешествие? На чем? Кого возьмем с собой? Что может произойти? Кого встретим? Кто поможет в путешествии?), </a:t>
            </a:r>
          </a:p>
          <a:p>
            <a:pPr marL="274320" lvl="0" indent="-274320">
              <a:spcBef>
                <a:spcPts val="580"/>
              </a:spcBef>
              <a:buClr>
                <a:srgbClr val="D34817"/>
              </a:buClr>
              <a:buSzPct val="85000"/>
              <a:buFont typeface="Wingdings" pitchFamily="2" charset="2"/>
              <a:buChar char="Ø"/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цель, которую он должен достичь (Чем закончится путешествие?).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065233"/>
            <a:ext cx="4092090" cy="53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801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WordArt 5"/>
          <p:cNvSpPr>
            <a:spLocks noChangeArrowheads="1" noChangeShapeType="1" noTextEdit="1"/>
          </p:cNvSpPr>
          <p:nvPr/>
        </p:nvSpPr>
        <p:spPr bwMode="auto">
          <a:xfrm>
            <a:off x="1908175" y="4868863"/>
            <a:ext cx="5184775" cy="1800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01"/>
              </a:avLst>
            </a:prstTxWarp>
          </a:bodyPr>
          <a:lstStyle/>
          <a:p>
            <a:pPr algn="ctr"/>
            <a:endParaRPr lang="ru-RU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Monotype Corsiva"/>
            </a:endParaRPr>
          </a:p>
        </p:txBody>
      </p:sp>
      <p:sp>
        <p:nvSpPr>
          <p:cNvPr id="24580" name="WordArt 6"/>
          <p:cNvSpPr>
            <a:spLocks noChangeArrowheads="1" noChangeShapeType="1" noTextEdit="1"/>
          </p:cNvSpPr>
          <p:nvPr/>
        </p:nvSpPr>
        <p:spPr bwMode="auto">
          <a:xfrm>
            <a:off x="1476375" y="476250"/>
            <a:ext cx="6408738" cy="7207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0"/>
                <a:gd name="adj2" fmla="val 0"/>
              </a:avLst>
            </a:prstTxWarp>
          </a:bodyPr>
          <a:lstStyle/>
          <a:p>
            <a:pPr algn="ctr"/>
            <a:endParaRPr lang="ru-RU" sz="3600" kern="1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354162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начинать «игру-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фантазирование»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с </a:t>
            </a:r>
            <a:r>
              <a:rPr lang="ru-RU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детьми?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5" y="2132856"/>
            <a:ext cx="6723681" cy="408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5082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WordArt 5"/>
          <p:cNvSpPr>
            <a:spLocks noChangeArrowheads="1" noChangeShapeType="1" noTextEdit="1"/>
          </p:cNvSpPr>
          <p:nvPr/>
        </p:nvSpPr>
        <p:spPr bwMode="auto">
          <a:xfrm>
            <a:off x="1908175" y="4868863"/>
            <a:ext cx="5184775" cy="1800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01"/>
              </a:avLst>
            </a:prstTxWarp>
          </a:bodyPr>
          <a:lstStyle/>
          <a:p>
            <a:pPr algn="ctr"/>
            <a:endParaRPr lang="ru-RU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Monotype Corsiva"/>
            </a:endParaRPr>
          </a:p>
        </p:txBody>
      </p:sp>
      <p:sp>
        <p:nvSpPr>
          <p:cNvPr id="24580" name="WordArt 6"/>
          <p:cNvSpPr>
            <a:spLocks noChangeArrowheads="1" noChangeShapeType="1" noTextEdit="1"/>
          </p:cNvSpPr>
          <p:nvPr/>
        </p:nvSpPr>
        <p:spPr bwMode="auto">
          <a:xfrm>
            <a:off x="1476375" y="476250"/>
            <a:ext cx="6408738" cy="7207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0"/>
                <a:gd name="adj2" fmla="val 0"/>
              </a:avLst>
            </a:prstTxWarp>
          </a:bodyPr>
          <a:lstStyle/>
          <a:p>
            <a:pPr algn="ctr"/>
            <a:endParaRPr lang="ru-RU" sz="3600" kern="1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379881" y="81874"/>
            <a:ext cx="4347125" cy="1525848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Совместное 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«вспоминание» (пересказ) известной сказки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9881" y="88995"/>
            <a:ext cx="4298053" cy="174915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7961" y="1898470"/>
            <a:ext cx="2351134" cy="254413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0259" y="1891185"/>
            <a:ext cx="2737341" cy="2834886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5"/>
          <a:srcRect l="27158"/>
          <a:stretch/>
        </p:blipFill>
        <p:spPr>
          <a:xfrm>
            <a:off x="730018" y="436791"/>
            <a:ext cx="2356313" cy="1277404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87" y="405148"/>
            <a:ext cx="3780135" cy="1309047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7793" y="2182591"/>
            <a:ext cx="1871634" cy="280440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6256" y="2483293"/>
            <a:ext cx="3072650" cy="211549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9"/>
          <a:srcRect b="12299"/>
          <a:stretch/>
        </p:blipFill>
        <p:spPr>
          <a:xfrm>
            <a:off x="1441267" y="2086736"/>
            <a:ext cx="1914310" cy="1454304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66543" y="1859752"/>
            <a:ext cx="2097206" cy="176799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32378" y="4762941"/>
            <a:ext cx="2554382" cy="181138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8178" y="4587328"/>
            <a:ext cx="2034798" cy="231408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177" y="3654481"/>
            <a:ext cx="1859239" cy="21038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4"/>
          <a:srcRect t="47900" r="45276" b="20605"/>
          <a:stretch/>
        </p:blipFill>
        <p:spPr>
          <a:xfrm>
            <a:off x="4569237" y="4868863"/>
            <a:ext cx="4239352" cy="18298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69974" y="5040031"/>
            <a:ext cx="3407959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6974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5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WordArt 5"/>
          <p:cNvSpPr>
            <a:spLocks noChangeArrowheads="1" noChangeShapeType="1" noTextEdit="1"/>
          </p:cNvSpPr>
          <p:nvPr/>
        </p:nvSpPr>
        <p:spPr bwMode="auto">
          <a:xfrm>
            <a:off x="1908175" y="4868863"/>
            <a:ext cx="5184775" cy="1800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01"/>
              </a:avLst>
            </a:prstTxWarp>
          </a:bodyPr>
          <a:lstStyle/>
          <a:p>
            <a:pPr algn="ctr"/>
            <a:endParaRPr lang="ru-RU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Monotype Corsiva"/>
            </a:endParaRPr>
          </a:p>
        </p:txBody>
      </p:sp>
      <p:sp>
        <p:nvSpPr>
          <p:cNvPr id="24580" name="WordArt 6"/>
          <p:cNvSpPr>
            <a:spLocks noChangeArrowheads="1" noChangeShapeType="1" noTextEdit="1"/>
          </p:cNvSpPr>
          <p:nvPr/>
        </p:nvSpPr>
        <p:spPr bwMode="auto">
          <a:xfrm>
            <a:off x="1476375" y="476250"/>
            <a:ext cx="6408738" cy="7207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0"/>
                <a:gd name="adj2" fmla="val 0"/>
              </a:avLst>
            </a:prstTxWarp>
          </a:bodyPr>
          <a:lstStyle/>
          <a:p>
            <a:pPr algn="ctr"/>
            <a:endParaRPr lang="ru-RU" sz="3600" kern="1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/>
            </a:endParaRPr>
          </a:p>
        </p:txBody>
      </p:sp>
      <p:pic>
        <p:nvPicPr>
          <p:cNvPr id="6" name="Содержимое 5" descr="http://nprospekt.ru/wp-content/uploads/2016/09/%D0%A8%D0%BA%D0%BE%D0%BB%D0%B0-%D0%BC%D0%B5%D1%88%D0%B0%D0%B5%D1%82-%D1%81%D0%BE%D1%86%D0%B8%D0%B0%D0%BB%D0%B8%D0%B7%D0%B0%D1%86%D0%B8%D0%B8-%D0%B4%D0%B5%D1%82%D0%B5%D0%B9.gif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l="12182" t="6569" r="8000" b="12652"/>
          <a:stretch>
            <a:fillRect/>
          </a:stretch>
        </p:blipFill>
        <p:spPr bwMode="auto">
          <a:xfrm>
            <a:off x="7369036" y="136529"/>
            <a:ext cx="1785950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Прямая со стрелкой 17"/>
          <p:cNvCxnSpPr/>
          <p:nvPr/>
        </p:nvCxnSpPr>
        <p:spPr>
          <a:xfrm rot="10800000">
            <a:off x="2571736" y="2714620"/>
            <a:ext cx="857256" cy="7143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2071670" y="2857496"/>
            <a:ext cx="1357322" cy="10715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4929190" y="2714620"/>
            <a:ext cx="1285884" cy="6429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rot="10800000" flipV="1">
            <a:off x="4929190" y="2857496"/>
            <a:ext cx="1428760" cy="7143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5643570" y="3643314"/>
            <a:ext cx="164307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10800000">
            <a:off x="5643570" y="4000504"/>
            <a:ext cx="164307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4929190" y="5000636"/>
            <a:ext cx="928694" cy="7143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2024396" y="14093"/>
            <a:ext cx="55798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Придумывание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новой сказки с соединением сказочных и реалистических элементов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0"/>
          <a:stretch/>
        </p:blipFill>
        <p:spPr bwMode="auto">
          <a:xfrm>
            <a:off x="7107303" y="5384800"/>
            <a:ext cx="2144631" cy="147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2" y="5097232"/>
            <a:ext cx="2593010" cy="172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Прямая со стрелкой 22"/>
          <p:cNvCxnSpPr/>
          <p:nvPr/>
        </p:nvCxnSpPr>
        <p:spPr>
          <a:xfrm rot="10800000">
            <a:off x="5235639" y="4760432"/>
            <a:ext cx="857256" cy="7143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https://svoiskazki.ru/wp-content/uploads/2013/11/skazka_na_konkur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306" y="2397416"/>
            <a:ext cx="3406031" cy="243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21134" r="15637"/>
          <a:stretch/>
        </p:blipFill>
        <p:spPr>
          <a:xfrm>
            <a:off x="30265" y="82635"/>
            <a:ext cx="2286302" cy="24128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923" y="4908022"/>
            <a:ext cx="3186785" cy="1876593"/>
          </a:xfrm>
          <a:prstGeom prst="rect">
            <a:avLst/>
          </a:prstGeom>
        </p:spPr>
      </p:pic>
      <p:pic>
        <p:nvPicPr>
          <p:cNvPr id="8" name="Picture 4" descr="http://ds154.centerstart.ru/sites/ds154.centerstart.ru/files/cartoon-boy-astronaut-spaceship-illustration-3324347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406" y="2276866"/>
            <a:ext cx="2930779" cy="197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/>
          <a:srcRect l="17783"/>
          <a:stretch/>
        </p:blipFill>
        <p:spPr>
          <a:xfrm>
            <a:off x="269210" y="2503950"/>
            <a:ext cx="2593096" cy="222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361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WordArt 5"/>
          <p:cNvSpPr>
            <a:spLocks noChangeArrowheads="1" noChangeShapeType="1" noTextEdit="1"/>
          </p:cNvSpPr>
          <p:nvPr/>
        </p:nvSpPr>
        <p:spPr bwMode="auto">
          <a:xfrm>
            <a:off x="1765298" y="5075868"/>
            <a:ext cx="5184775" cy="1800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01"/>
              </a:avLst>
            </a:prstTxWarp>
          </a:bodyPr>
          <a:lstStyle/>
          <a:p>
            <a:pPr algn="ctr"/>
            <a:endParaRPr lang="ru-RU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Monotype Corsiva"/>
            </a:endParaRPr>
          </a:p>
        </p:txBody>
      </p:sp>
      <p:sp>
        <p:nvSpPr>
          <p:cNvPr id="24580" name="WordArt 6"/>
          <p:cNvSpPr>
            <a:spLocks noChangeArrowheads="1" noChangeShapeType="1" noTextEdit="1"/>
          </p:cNvSpPr>
          <p:nvPr/>
        </p:nvSpPr>
        <p:spPr bwMode="auto">
          <a:xfrm>
            <a:off x="1476375" y="476250"/>
            <a:ext cx="6408738" cy="7207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0"/>
                <a:gd name="adj2" fmla="val 0"/>
              </a:avLst>
            </a:prstTxWarp>
          </a:bodyPr>
          <a:lstStyle/>
          <a:p>
            <a:pPr algn="ctr"/>
            <a:endParaRPr lang="ru-RU" sz="3600" kern="1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0"/>
            <a:ext cx="7776864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  <a:spcBef>
                <a:spcPts val="500"/>
              </a:spcBef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Развертывание </a:t>
            </a:r>
            <a:r>
              <a:rPr lang="ru-RU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нового сюжета с </a:t>
            </a:r>
            <a:r>
              <a:rPr lang="ru-RU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разноконтекстными</a:t>
            </a:r>
            <a:r>
              <a:rPr lang="ru-RU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ролями в процессе «телефонных разговоров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4" name="Picture 8" descr="http://www.clipartbest.com/cliparts/7ca/6Ko/7ca6KoEe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105764"/>
            <a:ext cx="825814" cy="110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710" y="1729049"/>
            <a:ext cx="828675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918" y="2001549"/>
            <a:ext cx="828675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265707"/>
            <a:ext cx="828675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314" y="1352283"/>
            <a:ext cx="2257694" cy="2257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static.chance.ru/sites/default/files/styles/big_photo_gallery/public/images/kassir.jpg?itok=fLoNHRl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62314" y="4221088"/>
            <a:ext cx="2680288" cy="229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t="12944" b="7613"/>
          <a:stretch/>
        </p:blipFill>
        <p:spPr>
          <a:xfrm>
            <a:off x="539926" y="3833281"/>
            <a:ext cx="2303882" cy="27471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279" y="1132413"/>
            <a:ext cx="2206329" cy="229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253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117431" y="1417638"/>
            <a:ext cx="4487017" cy="44609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Сюжетно-ролевая игра оказывает положительное влияние на развитие речи. В ходе игры ребенок вслух разговаривает с игрушкой, говорит и за себя, и за неё, подражает гудению самолета, голосам зверей и т. д.. Развивается </a:t>
            </a:r>
            <a:r>
              <a:rPr lang="ru-RU" dirty="0" smtClean="0"/>
              <a:t>связная </a:t>
            </a:r>
            <a:r>
              <a:rPr lang="ru-RU" dirty="0"/>
              <a:t>речь.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3286" t="22140" r="10794" b="10855"/>
          <a:stretch/>
        </p:blipFill>
        <p:spPr>
          <a:xfrm>
            <a:off x="136307" y="1124744"/>
            <a:ext cx="3981124" cy="497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02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WordArt 5"/>
          <p:cNvSpPr>
            <a:spLocks noChangeArrowheads="1" noChangeShapeType="1" noTextEdit="1"/>
          </p:cNvSpPr>
          <p:nvPr/>
        </p:nvSpPr>
        <p:spPr bwMode="auto">
          <a:xfrm>
            <a:off x="1908175" y="4868863"/>
            <a:ext cx="5184775" cy="1800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01"/>
              </a:avLst>
            </a:prstTxWarp>
          </a:bodyPr>
          <a:lstStyle/>
          <a:p>
            <a:pPr algn="ctr"/>
            <a:endParaRPr lang="ru-RU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Monotype Corsiva"/>
            </a:endParaRPr>
          </a:p>
        </p:txBody>
      </p:sp>
      <p:sp>
        <p:nvSpPr>
          <p:cNvPr id="24580" name="WordArt 6"/>
          <p:cNvSpPr>
            <a:spLocks noChangeArrowheads="1" noChangeShapeType="1" noTextEdit="1"/>
          </p:cNvSpPr>
          <p:nvPr/>
        </p:nvSpPr>
        <p:spPr bwMode="auto">
          <a:xfrm>
            <a:off x="1476375" y="476250"/>
            <a:ext cx="6408738" cy="7207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0"/>
                <a:gd name="adj2" fmla="val 0"/>
              </a:avLst>
            </a:prstTxWarp>
          </a:bodyPr>
          <a:lstStyle/>
          <a:p>
            <a:pPr algn="ctr"/>
            <a:endParaRPr lang="ru-RU" sz="3600" kern="1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>
              <a:lnSpc>
                <a:spcPct val="80000"/>
              </a:lnSpc>
              <a:spcBef>
                <a:spcPts val="500"/>
              </a:spcBef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</a:pP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ридумывание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новых историй на основе реалистических событий</a:t>
            </a:r>
            <a:endParaRPr lang="en-GB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http://cdn.a4y.biz/pics/2016-04/18/224208-c81e728d9d4c2f636f067f89cc14862c.jpg"/>
          <p:cNvPicPr/>
          <p:nvPr/>
        </p:nvPicPr>
        <p:blipFill>
          <a:blip r:embed="rId2" cstate="print"/>
          <a:srcRect r="47426" b="11600"/>
          <a:stretch>
            <a:fillRect/>
          </a:stretch>
        </p:blipFill>
        <p:spPr bwMode="auto">
          <a:xfrm>
            <a:off x="7296516" y="4365104"/>
            <a:ext cx="1333505" cy="2257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www.zaiushka.ru/wp-content/uploads/2015/03/%D0%B4%D0%BE%D0%BC-%D0%B2%D1%8B%D1%81%D0%BE%D0%BA%D0%B8%D0%B9-%D0%BD%D0%B8%D0%B7%D0%BA%D0%B8%D0%B9Za-300x150.jpg"/>
          <p:cNvPicPr/>
          <p:nvPr/>
        </p:nvPicPr>
        <p:blipFill>
          <a:blip r:embed="rId3" cstate="print"/>
          <a:srcRect l="4000" r="52000"/>
          <a:stretch>
            <a:fillRect/>
          </a:stretch>
        </p:blipFill>
        <p:spPr bwMode="auto">
          <a:xfrm>
            <a:off x="0" y="3429001"/>
            <a:ext cx="1357322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 descr="http://boombob.ru/img/picture/Apr/04/dbbce05275112cfe5ea11117ec7c6578/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9" y="4998416"/>
            <a:ext cx="2485531" cy="139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196" y="2744789"/>
            <a:ext cx="3114732" cy="2124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81" y="930089"/>
            <a:ext cx="1490799" cy="1490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971" y="1029916"/>
            <a:ext cx="1786283" cy="1639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19231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914400" y="692696"/>
            <a:ext cx="7772400" cy="5327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38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</a:t>
            </a:r>
            <a:r>
              <a:rPr lang="ru-RU" dirty="0">
                <a:solidFill>
                  <a:srgbClr val="38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оказывает специфическое воздействие на становление речи: способствует закреплению навыков пользования инициативной речью, совершенствованию разговорной речи, закреплению и обогащению словаря, автоматизации звуков в словах, в предложениях и в тексте, формированию грамматического строя языка, а также развитию диалогического общения. Таким образом, активное использование сюжетно-ролевой игры в </a:t>
            </a:r>
            <a:r>
              <a:rPr lang="ru-RU" dirty="0" smtClean="0">
                <a:solidFill>
                  <a:srgbClr val="38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работе </a:t>
            </a:r>
            <a:r>
              <a:rPr lang="ru-RU" dirty="0">
                <a:solidFill>
                  <a:srgbClr val="38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 способствует формированию лексической стороны речи у </a:t>
            </a:r>
            <a:r>
              <a:rPr lang="ru-RU" dirty="0" smtClean="0">
                <a:solidFill>
                  <a:srgbClr val="38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00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874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610600" cy="6296744"/>
          </a:xfrm>
          <a:ln>
            <a:noFill/>
          </a:ln>
        </p:spPr>
        <p:txBody>
          <a:bodyPr>
            <a:normAutofit fontScale="90000"/>
          </a:bodyPr>
          <a:lstStyle/>
          <a:p>
            <a:pPr>
              <a:spcBef>
                <a:spcPct val="20000"/>
              </a:spcBef>
              <a:defRPr/>
            </a:pPr>
            <a:r>
              <a:rPr lang="ru-RU" sz="24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</a:rPr>
              <a:t>Формирование </a:t>
            </a:r>
            <a:r>
              <a:rPr lang="ru-RU" dirty="0">
                <a:solidFill>
                  <a:schemeClr val="tx1"/>
                </a:solidFill>
              </a:rPr>
              <a:t>грамматического строя речи в процессе сюжетно-ролевой игры в ДОУ.</a:t>
            </a:r>
            <a:r>
              <a:rPr lang="ru-RU" i="1" dirty="0">
                <a:solidFill>
                  <a:schemeClr val="tx1"/>
                </a:solidFill>
              </a:rPr>
              <a:t/>
            </a:r>
            <a:br>
              <a:rPr lang="ru-RU" i="1" dirty="0">
                <a:solidFill>
                  <a:schemeClr val="tx1"/>
                </a:solidFill>
              </a:rPr>
            </a:b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ln w="10541" cmpd="sng">
                <a:solidFill>
                  <a:schemeClr val="tx1"/>
                </a:solidFill>
                <a:prstDash val="solid"/>
              </a:ln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96733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87031" y="3463802"/>
            <a:ext cx="3197938" cy="318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403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WordArt 5"/>
          <p:cNvSpPr>
            <a:spLocks noChangeArrowheads="1" noChangeShapeType="1" noTextEdit="1"/>
          </p:cNvSpPr>
          <p:nvPr/>
        </p:nvSpPr>
        <p:spPr bwMode="auto">
          <a:xfrm>
            <a:off x="1908175" y="4868863"/>
            <a:ext cx="5184775" cy="1800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01"/>
              </a:avLst>
            </a:prstTxWarp>
          </a:bodyPr>
          <a:lstStyle/>
          <a:p>
            <a:pPr algn="ctr"/>
            <a:endParaRPr lang="ru-RU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Monotype Corsiva"/>
            </a:endParaRPr>
          </a:p>
        </p:txBody>
      </p:sp>
      <p:sp>
        <p:nvSpPr>
          <p:cNvPr id="24580" name="WordArt 6"/>
          <p:cNvSpPr>
            <a:spLocks noChangeArrowheads="1" noChangeShapeType="1" noTextEdit="1"/>
          </p:cNvSpPr>
          <p:nvPr/>
        </p:nvSpPr>
        <p:spPr bwMode="auto">
          <a:xfrm>
            <a:off x="1476375" y="476250"/>
            <a:ext cx="6408738" cy="7207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0"/>
                <a:gd name="adj2" fmla="val 0"/>
              </a:avLst>
            </a:prstTxWarp>
          </a:bodyPr>
          <a:lstStyle/>
          <a:p>
            <a:pPr algn="ctr"/>
            <a:endParaRPr lang="ru-RU" sz="3600" kern="1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Сюжетно-ролевая игра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мнимая, воображаемая ситуация, заключающаяся в том, что ребенок берет на себя роль взрослого и выполняет ее в созданной им самим игровой обстановке.   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Д.Б.Эльконин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7158" y="2643182"/>
            <a:ext cx="83582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Сюжетно-ролевые творческие игры 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это игры, которые придумывают сами дети.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Л.С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Выготский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3629621"/>
            <a:ext cx="2901702" cy="29970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7119" y="3597289"/>
            <a:ext cx="3171515" cy="317151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таша\Downloads\0002-002-Klassifikatsija-detskikh-ig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"/>
            <a:ext cx="9144000" cy="677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93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таша\Downloads\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40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4"/>
          <p:cNvSpPr/>
          <p:nvPr/>
        </p:nvSpPr>
        <p:spPr>
          <a:xfrm>
            <a:off x="1953137" y="439903"/>
            <a:ext cx="5212333" cy="869821"/>
          </a:xfrm>
          <a:prstGeom prst="rect">
            <a:avLst/>
          </a:prstGeom>
          <a:solidFill>
            <a:srgbClr val="FFFF0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68580" tIns="68580" rIns="68580" bIns="68580" spcCol="1270" anchor="ctr"/>
          <a:lstStyle/>
          <a:p>
            <a:pPr algn="ctr" defTabSz="8001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2800" b="1" dirty="0" smtClean="0"/>
              <a:t>Сюжетно-ролевые творческие игры </a:t>
            </a:r>
            <a:endParaRPr lang="ru-RU" sz="2800" b="1" dirty="0"/>
          </a:p>
        </p:txBody>
      </p:sp>
      <p:sp>
        <p:nvSpPr>
          <p:cNvPr id="10" name="Скругленный прямоугольник 4"/>
          <p:cNvSpPr/>
          <p:nvPr/>
        </p:nvSpPr>
        <p:spPr bwMode="auto">
          <a:xfrm>
            <a:off x="458789" y="2089150"/>
            <a:ext cx="2554287" cy="558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580" tIns="68580" rIns="68580" bIns="68580" anchor="ctr"/>
          <a:lstStyle>
            <a:lvl1pPr defTabSz="800100"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800100"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800100"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800100"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800100"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8001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8001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8001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8001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b="1" dirty="0">
                <a:solidFill>
                  <a:srgbClr val="000000"/>
                </a:solidFill>
                <a:latin typeface="Verdana" pitchFamily="34" charset="0"/>
              </a:rPr>
              <a:t>н</a:t>
            </a:r>
            <a:r>
              <a:rPr lang="ru-RU" altLang="ru-RU" b="1" dirty="0" smtClean="0">
                <a:solidFill>
                  <a:srgbClr val="000000"/>
                </a:solidFill>
                <a:latin typeface="Verdana" pitchFamily="34" charset="0"/>
              </a:rPr>
              <a:t>а бытовые темы</a:t>
            </a:r>
            <a:endParaRPr lang="ru-RU" altLang="ru-RU" sz="10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3" name="Скругленный прямоугольник 4"/>
          <p:cNvSpPr/>
          <p:nvPr/>
        </p:nvSpPr>
        <p:spPr bwMode="auto">
          <a:xfrm>
            <a:off x="375442" y="3544555"/>
            <a:ext cx="3053681" cy="769016"/>
          </a:xfrm>
          <a:prstGeom prst="rect">
            <a:avLst/>
          </a:prstGeom>
          <a:solidFill>
            <a:schemeClr val="accent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68580" tIns="68580" rIns="68580" bIns="68580" anchor="ctr"/>
          <a:lstStyle>
            <a:lvl1pPr defTabSz="800100"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800100"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800100"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800100"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800100"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8001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8001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8001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8001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b="1" dirty="0" smtClean="0">
                <a:solidFill>
                  <a:srgbClr val="000000"/>
                </a:solidFill>
                <a:latin typeface="Verdana" pitchFamily="34" charset="0"/>
              </a:rPr>
              <a:t>с производственной тематикой</a:t>
            </a:r>
            <a:endParaRPr lang="ru-RU" altLang="ru-RU" sz="10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grpSp>
        <p:nvGrpSpPr>
          <p:cNvPr id="6149" name="Группа 13"/>
          <p:cNvGrpSpPr>
            <a:grpSpLocks/>
          </p:cNvGrpSpPr>
          <p:nvPr/>
        </p:nvGrpSpPr>
        <p:grpSpPr bwMode="auto">
          <a:xfrm>
            <a:off x="5929313" y="2000250"/>
            <a:ext cx="2963166" cy="857916"/>
            <a:chOff x="5059248" y="1"/>
            <a:chExt cx="1836485" cy="857679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5097526" y="1"/>
              <a:ext cx="1696315" cy="85767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Скругленный прямоугольник 4"/>
            <p:cNvSpPr/>
            <p:nvPr/>
          </p:nvSpPr>
          <p:spPr>
            <a:xfrm>
              <a:off x="5059248" y="1"/>
              <a:ext cx="1836485" cy="85767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68580" tIns="68580" rIns="68580" bIns="68580" anchor="ctr"/>
            <a:lstStyle>
              <a:lvl1pPr defTabSz="800100" eaLnBrk="0" hangingPunct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1pPr>
              <a:lvl2pPr marL="742950" indent="-285750" defTabSz="800100" eaLnBrk="0" hangingPunct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2pPr>
              <a:lvl3pPr marL="1143000" indent="-228600" defTabSz="800100" eaLnBrk="0" hangingPunct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3pPr>
              <a:lvl4pPr marL="1600200" indent="-228600" defTabSz="800100" eaLnBrk="0" hangingPunct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4pPr>
              <a:lvl5pPr marL="2057400" indent="-228600" defTabSz="800100" eaLnBrk="0" hangingPunct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5pPr>
              <a:lvl6pPr marL="2514600" indent="-228600" defTabSz="8001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6pPr>
              <a:lvl7pPr marL="2971800" indent="-228600" defTabSz="8001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7pPr>
              <a:lvl8pPr marL="3429000" indent="-228600" defTabSz="8001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8pPr>
              <a:lvl9pPr marL="3886200" indent="-228600" defTabSz="8001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Aft>
                  <a:spcPct val="35000"/>
                </a:spcAft>
              </a:pPr>
              <a:r>
                <a:rPr lang="ru-RU" altLang="ru-RU" b="1" dirty="0">
                  <a:solidFill>
                    <a:srgbClr val="000000"/>
                  </a:solidFill>
                  <a:latin typeface="Verdana" pitchFamily="34" charset="0"/>
                </a:rPr>
                <a:t>с</a:t>
              </a:r>
              <a:r>
                <a:rPr lang="ru-RU" altLang="ru-RU" b="1" dirty="0" smtClean="0">
                  <a:solidFill>
                    <a:srgbClr val="000000"/>
                  </a:solidFill>
                  <a:latin typeface="Verdana" pitchFamily="34" charset="0"/>
                </a:rPr>
                <a:t> общественно-политической тематикой</a:t>
              </a:r>
              <a:endParaRPr lang="ru-RU" altLang="ru-RU" sz="10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sp>
        <p:nvSpPr>
          <p:cNvPr id="25" name="Стрелка вниз 24"/>
          <p:cNvSpPr/>
          <p:nvPr/>
        </p:nvSpPr>
        <p:spPr bwMode="auto">
          <a:xfrm rot="2412929">
            <a:off x="2125548" y="1380583"/>
            <a:ext cx="319088" cy="650875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" name="Стрелка вниз 26"/>
          <p:cNvSpPr/>
          <p:nvPr/>
        </p:nvSpPr>
        <p:spPr bwMode="auto">
          <a:xfrm rot="19151789">
            <a:off x="6714627" y="1312270"/>
            <a:ext cx="319088" cy="650875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8" name="Прямоугольник 27"/>
          <p:cNvSpPr/>
          <p:nvPr/>
        </p:nvSpPr>
        <p:spPr bwMode="auto">
          <a:xfrm>
            <a:off x="1203515" y="5602762"/>
            <a:ext cx="3355788" cy="77660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eaLnBrk="1" hangingPunct="1"/>
            <a:r>
              <a:rPr lang="ru-RU" altLang="ru-RU" b="1" dirty="0" smtClean="0">
                <a:solidFill>
                  <a:schemeClr val="tx1"/>
                </a:solidFill>
              </a:rPr>
              <a:t>Театрализованные игры</a:t>
            </a:r>
            <a:endParaRPr lang="ru-RU" altLang="ru-RU" b="1" dirty="0">
              <a:solidFill>
                <a:schemeClr val="tx1"/>
              </a:solidFill>
            </a:endParaRPr>
          </a:p>
          <a:p>
            <a:pPr algn="ctr" eaLnBrk="1" hangingPunct="1"/>
            <a:endParaRPr lang="ru-RU" altLang="ru-RU" b="1" dirty="0">
              <a:solidFill>
                <a:schemeClr val="tx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 bwMode="auto">
          <a:xfrm>
            <a:off x="5215090" y="5539531"/>
            <a:ext cx="2643188" cy="7732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eaLnBrk="1" hangingPunct="1"/>
            <a:r>
              <a:rPr lang="ru-RU" altLang="ru-RU" b="1" dirty="0" smtClean="0">
                <a:solidFill>
                  <a:schemeClr val="tx1"/>
                </a:solidFill>
              </a:rPr>
              <a:t>Игры-забавы и развлечения</a:t>
            </a:r>
            <a:endParaRPr lang="ru-RU" altLang="ru-RU" b="1" dirty="0">
              <a:solidFill>
                <a:schemeClr val="tx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 bwMode="auto">
          <a:xfrm>
            <a:off x="5929313" y="3500438"/>
            <a:ext cx="2643187" cy="8572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chemeClr val="tx1"/>
                </a:solidFill>
              </a:rPr>
              <a:t>с</a:t>
            </a:r>
            <a:r>
              <a:rPr lang="ru-RU" altLang="ru-RU" b="1" dirty="0" smtClean="0">
                <a:solidFill>
                  <a:schemeClr val="tx1"/>
                </a:solidFill>
              </a:rPr>
              <a:t>троительные игры, игры с природным материалом</a:t>
            </a:r>
            <a:endParaRPr lang="ru-RU" altLang="ru-RU" b="1" dirty="0">
              <a:solidFill>
                <a:schemeClr val="tx1"/>
              </a:solidFill>
            </a:endParaRPr>
          </a:p>
        </p:txBody>
      </p:sp>
      <p:sp>
        <p:nvSpPr>
          <p:cNvPr id="33" name="Стрелка вниз 32"/>
          <p:cNvSpPr/>
          <p:nvPr/>
        </p:nvSpPr>
        <p:spPr bwMode="auto">
          <a:xfrm rot="490154">
            <a:off x="3105938" y="1415577"/>
            <a:ext cx="357187" cy="2041004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4" name="Стрелка вниз 33"/>
          <p:cNvSpPr/>
          <p:nvPr/>
        </p:nvSpPr>
        <p:spPr bwMode="auto">
          <a:xfrm rot="21051690">
            <a:off x="4863490" y="1455196"/>
            <a:ext cx="357188" cy="3911115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5" name="Стрелка вниз 34"/>
          <p:cNvSpPr/>
          <p:nvPr/>
        </p:nvSpPr>
        <p:spPr bwMode="auto">
          <a:xfrm rot="20861363">
            <a:off x="5420923" y="1368550"/>
            <a:ext cx="357187" cy="2089585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6" name="Стрелка вниз 25"/>
          <p:cNvSpPr/>
          <p:nvPr/>
        </p:nvSpPr>
        <p:spPr bwMode="auto">
          <a:xfrm rot="306865">
            <a:off x="3781879" y="1463736"/>
            <a:ext cx="357188" cy="3954594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87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Типология тематики сюжетно-ролевых игр: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1447800"/>
            <a:ext cx="8568952" cy="4572000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производственные игры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направлены на познание социальных  общественных отношений в рамках производственной деятельности  («Больница», «Магазин» и т.д.);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общественно-политические темы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первую очередь представлены играми с социальным и военно-историческим содержанием («Концерт», «Цирк», «Парад», «Детский сад»).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бытовые игры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(«Семья», игры, моделирующие различные события из жизни  близкого социального окружения ребенка);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87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99592" y="452227"/>
            <a:ext cx="7772400" cy="1633066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группа методов </a:t>
            </a:r>
            <a:r>
              <a:rPr lang="ru-RU" sz="27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(обогащение детей знаниями, впечатлениями, представлениями об окружающей жизни)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1"/>
          </p:nvPr>
        </p:nvSpPr>
        <p:spPr>
          <a:xfrm>
            <a:off x="395536" y="1916832"/>
            <a:ext cx="8291264" cy="460851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Наблюдения 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Экскурсии, встречи с интересными людьми разных профессий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Чтение художественной и познавательной литературы 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Беседа, беседа-рассказ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воспитателя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Рассматривание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тематических альбомов, картинок, иллюстраций, плакатов 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Инсценировки литературных произведений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76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941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«Больница» (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знаниями, впечатлениями,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представлениями) 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467544" y="1447800"/>
            <a:ext cx="4195896" cy="457200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 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Экскурсии, встречи с интересными людьми разных профессий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 и познавательной литературы 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Беседа, беседа-рассказ воспитателя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тематических альбомов, картинок, иллюстраций, плакатов 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Инсценировки литературных произведений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2"/>
          </p:nvPr>
        </p:nvSpPr>
        <p:spPr>
          <a:xfrm>
            <a:off x="4716016" y="1447800"/>
            <a:ext cx="4320480" cy="4572000"/>
          </a:xfr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медицинский кабинет детского сада.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о профессии врача.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рассказов: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Л.Кассиль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«Сестра»,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И.Туричин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«Человек заболел»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игра по сказке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К.Чуковского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«Айболит»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99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4684</TotalTime>
  <Words>902</Words>
  <Application>Microsoft Office PowerPoint</Application>
  <PresentationFormat>Экран (4:3)</PresentationFormat>
  <Paragraphs>92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6" baseType="lpstr">
      <vt:lpstr>Arial</vt:lpstr>
      <vt:lpstr>Calibri</vt:lpstr>
      <vt:lpstr>Cambria</vt:lpstr>
      <vt:lpstr>Franklin Gothic Book</vt:lpstr>
      <vt:lpstr>Impact</vt:lpstr>
      <vt:lpstr>Lucida Sans Unicode</vt:lpstr>
      <vt:lpstr>Monotype Corsiva</vt:lpstr>
      <vt:lpstr>Perpetua</vt:lpstr>
      <vt:lpstr>Times New Roman</vt:lpstr>
      <vt:lpstr>Verdana</vt:lpstr>
      <vt:lpstr>Wingdings</vt:lpstr>
      <vt:lpstr>Wingdings 2</vt:lpstr>
      <vt:lpstr>Справедливость</vt:lpstr>
      <vt:lpstr>         Формирование грамматического строя речи в процессе сюжетно-ролевой игры в ДОУ.                                                                                                         </vt:lpstr>
      <vt:lpstr>Презентация PowerPoint</vt:lpstr>
      <vt:lpstr>Сюжетно-ролевая игра - мнимая, воображаемая ситуация, заключающаяся в том, что ребенок берет на себя роль взрослого и выполняет ее в созданной им самим игровой обстановке.    Д.Б.Эльконин</vt:lpstr>
      <vt:lpstr>Презентация PowerPoint</vt:lpstr>
      <vt:lpstr>Презентация PowerPoint</vt:lpstr>
      <vt:lpstr>Презентация PowerPoint</vt:lpstr>
      <vt:lpstr>Типология тематики сюжетно-ролевых игр:</vt:lpstr>
      <vt:lpstr>Первая группа методов (обогащение детей знаниями, впечатлениями, представлениями об окружающей жизни) </vt:lpstr>
      <vt:lpstr>Игра «Больница» (обогащение детей знаниями, впечатлениями, представлениями) </vt:lpstr>
      <vt:lpstr> Вторая группа методов (становление и развитие игровой деятельности) </vt:lpstr>
      <vt:lpstr> Вторая группа методов (становление и развитие игровой деятельности) </vt:lpstr>
      <vt:lpstr>Игра «Больница» (игровые действия) </vt:lpstr>
      <vt:lpstr> Третья группа методов (обучение детей конструированию и обыгрыванию построек) </vt:lpstr>
      <vt:lpstr>Педагогические принципы организации сюжетно - ролевой игры</vt:lpstr>
      <vt:lpstr>Алгоритм  сюжетосложения.   (игра- фантазирование)  </vt:lpstr>
      <vt:lpstr>Как начинать «игру-фантазирование»                   с детьми?</vt:lpstr>
      <vt:lpstr>Совместное «вспоминание» (пересказ) известной сказки</vt:lpstr>
      <vt:lpstr>Презентация PowerPoint</vt:lpstr>
      <vt:lpstr>Презентация PowerPoint</vt:lpstr>
      <vt:lpstr>Придумывание новых историй на основе реалистических событий</vt:lpstr>
      <vt:lpstr>Презентация PowerPoint</vt:lpstr>
      <vt:lpstr>Презентация PowerPoint</vt:lpstr>
      <vt:lpstr>        Формирование грамматического строя речи в процессе сюжетно-ролевой игры в ДОУ.                                                                                   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игровой деятельности дошкольников в условиях реализации ФГОС</dc:title>
  <dc:creator>User</dc:creator>
  <cp:lastModifiedBy>Svetlana</cp:lastModifiedBy>
  <cp:revision>412</cp:revision>
  <cp:lastPrinted>2016-08-22T07:28:03Z</cp:lastPrinted>
  <dcterms:created xsi:type="dcterms:W3CDTF">2015-02-05T16:09:23Z</dcterms:created>
  <dcterms:modified xsi:type="dcterms:W3CDTF">2023-04-03T13:07:18Z</dcterms:modified>
</cp:coreProperties>
</file>