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3" r:id="rId4"/>
    <p:sldId id="264" r:id="rId5"/>
    <p:sldId id="265" r:id="rId6"/>
    <p:sldId id="266" r:id="rId7"/>
    <p:sldId id="261" r:id="rId8"/>
    <p:sldId id="271" r:id="rId9"/>
    <p:sldId id="273" r:id="rId10"/>
    <p:sldId id="270" r:id="rId11"/>
    <p:sldId id="269" r:id="rId12"/>
    <p:sldId id="272" r:id="rId13"/>
    <p:sldId id="274" r:id="rId14"/>
    <p:sldId id="275" r:id="rId15"/>
    <p:sldId id="276" r:id="rId16"/>
    <p:sldId id="268" r:id="rId17"/>
    <p:sldId id="278" r:id="rId18"/>
    <p:sldId id="26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0995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804" y="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04900D-6952-4985-AA29-52F651904119}" type="doc">
      <dgm:prSet loTypeId="urn:microsoft.com/office/officeart/2005/8/layout/vList5" loCatId="list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C7710D7B-1E9A-4F1C-8FD4-06EDBD36C21C}">
      <dgm:prSet phldrT="[Текст]"/>
      <dgm:spPr/>
      <dgm:t>
        <a:bodyPr/>
        <a:lstStyle/>
        <a:p>
          <a:r>
            <a:rPr lang="ru-RU" b="1" dirty="0" smtClean="0"/>
            <a:t>1 ЭТАП ПОДГОТОВИТЕЛЬНЫЙ</a:t>
          </a:r>
          <a:endParaRPr lang="ru-RU" dirty="0"/>
        </a:p>
      </dgm:t>
    </dgm:pt>
    <dgm:pt modelId="{5846F3E2-CF70-4878-8DB3-25DC1D4C9257}" type="parTrans" cxnId="{4FCCBADC-C7F6-425B-A5FB-E92461C17D8F}">
      <dgm:prSet/>
      <dgm:spPr/>
      <dgm:t>
        <a:bodyPr/>
        <a:lstStyle/>
        <a:p>
          <a:endParaRPr lang="ru-RU"/>
        </a:p>
      </dgm:t>
    </dgm:pt>
    <dgm:pt modelId="{B3902AA0-94EB-4EA2-BF92-D9691E335D42}" type="sibTrans" cxnId="{4FCCBADC-C7F6-425B-A5FB-E92461C17D8F}">
      <dgm:prSet/>
      <dgm:spPr/>
      <dgm:t>
        <a:bodyPr/>
        <a:lstStyle/>
        <a:p>
          <a:endParaRPr lang="ru-RU"/>
        </a:p>
      </dgm:t>
    </dgm:pt>
    <dgm:pt modelId="{4033AA47-5CC2-4CA3-B02E-D9A69E4B2851}">
      <dgm:prSet phldrT="[Текст]"/>
      <dgm:spPr/>
      <dgm:t>
        <a:bodyPr/>
        <a:lstStyle/>
        <a:p>
          <a:r>
            <a:rPr lang="ru-RU" b="1" dirty="0" smtClean="0"/>
            <a:t>2 ЭТАП</a:t>
          </a:r>
        </a:p>
        <a:p>
          <a:r>
            <a:rPr lang="ru-RU" b="1" dirty="0" smtClean="0"/>
            <a:t> ОСНОВНОЙ</a:t>
          </a:r>
          <a:endParaRPr lang="ru-RU" dirty="0"/>
        </a:p>
      </dgm:t>
    </dgm:pt>
    <dgm:pt modelId="{2A452925-FD79-4040-98A1-F6D78C9CA814}" type="parTrans" cxnId="{E3397F15-525F-43FA-B426-EC35E79C3379}">
      <dgm:prSet/>
      <dgm:spPr/>
      <dgm:t>
        <a:bodyPr/>
        <a:lstStyle/>
        <a:p>
          <a:endParaRPr lang="ru-RU"/>
        </a:p>
      </dgm:t>
    </dgm:pt>
    <dgm:pt modelId="{9E46C609-B959-4580-8C60-4085E8CA6DE0}" type="sibTrans" cxnId="{E3397F15-525F-43FA-B426-EC35E79C3379}">
      <dgm:prSet/>
      <dgm:spPr/>
      <dgm:t>
        <a:bodyPr/>
        <a:lstStyle/>
        <a:p>
          <a:endParaRPr lang="ru-RU"/>
        </a:p>
      </dgm:t>
    </dgm:pt>
    <dgm:pt modelId="{12B4AAA0-A1A4-4E7F-AAD3-954C0AE1CF50}">
      <dgm:prSet phldrT="[Текст]" custT="1"/>
      <dgm:spPr/>
      <dgm:t>
        <a:bodyPr/>
        <a:lstStyle/>
        <a:p>
          <a:r>
            <a:rPr lang="ru-RU" sz="1400" dirty="0" smtClean="0"/>
            <a:t>Беседы об истории возникновения птичек-свистулек.</a:t>
          </a:r>
          <a:endParaRPr lang="ru-RU" sz="1400" dirty="0"/>
        </a:p>
      </dgm:t>
    </dgm:pt>
    <dgm:pt modelId="{D3B79FC3-5E70-405B-B17F-62C5819BB645}" type="parTrans" cxnId="{FBB081F8-5BEA-4595-BDC5-4DFEC35AEED8}">
      <dgm:prSet/>
      <dgm:spPr/>
      <dgm:t>
        <a:bodyPr/>
        <a:lstStyle/>
        <a:p>
          <a:endParaRPr lang="ru-RU"/>
        </a:p>
      </dgm:t>
    </dgm:pt>
    <dgm:pt modelId="{F9952BC2-545B-407C-A9D3-FAB9725BC839}" type="sibTrans" cxnId="{FBB081F8-5BEA-4595-BDC5-4DFEC35AEED8}">
      <dgm:prSet/>
      <dgm:spPr/>
      <dgm:t>
        <a:bodyPr/>
        <a:lstStyle/>
        <a:p>
          <a:endParaRPr lang="ru-RU"/>
        </a:p>
      </dgm:t>
    </dgm:pt>
    <dgm:pt modelId="{4B22CD5A-AFE7-44C0-AC65-EDEF5FDF9FF2}">
      <dgm:prSet phldrT="[Текст]" custT="1"/>
      <dgm:spPr/>
      <dgm:t>
        <a:bodyPr/>
        <a:lstStyle/>
        <a:p>
          <a:r>
            <a:rPr lang="ru-RU" sz="1400" dirty="0" smtClean="0"/>
            <a:t>Конструирование «Домик для птички»</a:t>
          </a:r>
          <a:endParaRPr lang="ru-RU" sz="1400" dirty="0"/>
        </a:p>
      </dgm:t>
    </dgm:pt>
    <dgm:pt modelId="{828CEDC0-64BB-4AFC-B99D-FE36FF7471C0}" type="parTrans" cxnId="{304510A3-0AD2-4279-9434-C38B1E9FC112}">
      <dgm:prSet/>
      <dgm:spPr/>
      <dgm:t>
        <a:bodyPr/>
        <a:lstStyle/>
        <a:p>
          <a:endParaRPr lang="ru-RU"/>
        </a:p>
      </dgm:t>
    </dgm:pt>
    <dgm:pt modelId="{159FABF6-9335-436A-9520-3BF4BC1E5E64}" type="sibTrans" cxnId="{304510A3-0AD2-4279-9434-C38B1E9FC112}">
      <dgm:prSet/>
      <dgm:spPr/>
      <dgm:t>
        <a:bodyPr/>
        <a:lstStyle/>
        <a:p>
          <a:endParaRPr lang="ru-RU"/>
        </a:p>
      </dgm:t>
    </dgm:pt>
    <dgm:pt modelId="{F364B7BD-A0EE-4CD8-ACED-B4081FC0F68D}">
      <dgm:prSet phldrT="[Текст]"/>
      <dgm:spPr/>
      <dgm:t>
        <a:bodyPr/>
        <a:lstStyle/>
        <a:p>
          <a:r>
            <a:rPr lang="ru-RU" b="1" dirty="0" smtClean="0"/>
            <a:t>3 ЭТАП ЗАКЛЮЧИТЕЛЬНЫЙ </a:t>
          </a:r>
          <a:endParaRPr lang="ru-RU" dirty="0"/>
        </a:p>
      </dgm:t>
    </dgm:pt>
    <dgm:pt modelId="{961CB04C-E1FA-40BD-83D4-55BA3401D1EF}" type="parTrans" cxnId="{5C6E2909-F50B-4995-B994-717A175BC147}">
      <dgm:prSet/>
      <dgm:spPr/>
      <dgm:t>
        <a:bodyPr/>
        <a:lstStyle/>
        <a:p>
          <a:endParaRPr lang="ru-RU"/>
        </a:p>
      </dgm:t>
    </dgm:pt>
    <dgm:pt modelId="{2282A8CD-0251-40E4-BD65-A0C8021D40CA}" type="sibTrans" cxnId="{5C6E2909-F50B-4995-B994-717A175BC147}">
      <dgm:prSet/>
      <dgm:spPr/>
      <dgm:t>
        <a:bodyPr/>
        <a:lstStyle/>
        <a:p>
          <a:endParaRPr lang="ru-RU"/>
        </a:p>
      </dgm:t>
    </dgm:pt>
    <dgm:pt modelId="{BB4E4F59-85FC-482A-BE94-BFF5E420E058}">
      <dgm:prSet phldrT="[Текст]" custT="1"/>
      <dgm:spPr/>
      <dgm:t>
        <a:bodyPr/>
        <a:lstStyle/>
        <a:p>
          <a:r>
            <a:rPr lang="ru-RU" sz="1400" dirty="0" smtClean="0"/>
            <a:t>Выставка детских работ «Птички невелички в гостях у ребят».</a:t>
          </a:r>
          <a:endParaRPr lang="ru-RU" sz="1400" dirty="0"/>
        </a:p>
      </dgm:t>
    </dgm:pt>
    <dgm:pt modelId="{868C935F-DF91-4641-87F6-75349CDE62E5}" type="parTrans" cxnId="{79DE53A9-67B7-4ADF-8A25-52BFBB4FD89A}">
      <dgm:prSet/>
      <dgm:spPr/>
      <dgm:t>
        <a:bodyPr/>
        <a:lstStyle/>
        <a:p>
          <a:endParaRPr lang="ru-RU"/>
        </a:p>
      </dgm:t>
    </dgm:pt>
    <dgm:pt modelId="{8F78C6EC-7D00-452B-9BEC-C5F929E1473B}" type="sibTrans" cxnId="{79DE53A9-67B7-4ADF-8A25-52BFBB4FD89A}">
      <dgm:prSet/>
      <dgm:spPr/>
      <dgm:t>
        <a:bodyPr/>
        <a:lstStyle/>
        <a:p>
          <a:endParaRPr lang="ru-RU"/>
        </a:p>
      </dgm:t>
    </dgm:pt>
    <dgm:pt modelId="{B02F48D7-B58F-4FA9-8BC2-050501E0325C}">
      <dgm:prSet phldrT="[Текст]" custT="1"/>
      <dgm:spPr/>
      <dgm:t>
        <a:bodyPr/>
        <a:lstStyle/>
        <a:p>
          <a:r>
            <a:rPr lang="ru-RU" sz="1400" dirty="0" smtClean="0"/>
            <a:t>Изучение и подбор материала об истории происхождения свистульки.</a:t>
          </a:r>
          <a:endParaRPr lang="ru-RU" sz="1400" dirty="0"/>
        </a:p>
      </dgm:t>
    </dgm:pt>
    <dgm:pt modelId="{69AD5FD7-5C4C-4013-A46C-88A9580747CC}" type="sibTrans" cxnId="{E8A105EF-CCC2-4CCC-B7FD-3C5D87A656EB}">
      <dgm:prSet/>
      <dgm:spPr/>
      <dgm:t>
        <a:bodyPr/>
        <a:lstStyle/>
        <a:p>
          <a:endParaRPr lang="ru-RU"/>
        </a:p>
      </dgm:t>
    </dgm:pt>
    <dgm:pt modelId="{00D734F9-CC4E-4C65-BD8C-9C340EE939B5}" type="parTrans" cxnId="{E8A105EF-CCC2-4CCC-B7FD-3C5D87A656EB}">
      <dgm:prSet/>
      <dgm:spPr/>
      <dgm:t>
        <a:bodyPr/>
        <a:lstStyle/>
        <a:p>
          <a:endParaRPr lang="ru-RU"/>
        </a:p>
      </dgm:t>
    </dgm:pt>
    <dgm:pt modelId="{5E2DC805-DC27-488E-A1A3-3B8621E6CE3C}">
      <dgm:prSet custT="1"/>
      <dgm:spPr/>
      <dgm:t>
        <a:bodyPr/>
        <a:lstStyle/>
        <a:p>
          <a:r>
            <a:rPr lang="ru-RU" sz="1400" dirty="0" smtClean="0"/>
            <a:t>Подбор стихотворений и </a:t>
          </a:r>
          <a:r>
            <a:rPr lang="ru-RU" sz="1400" dirty="0" err="1" smtClean="0"/>
            <a:t>потешек</a:t>
          </a:r>
          <a:r>
            <a:rPr lang="ru-RU" sz="1400" dirty="0" smtClean="0"/>
            <a:t> о свистульке</a:t>
          </a:r>
          <a:endParaRPr lang="ru-RU" sz="1400" dirty="0"/>
        </a:p>
      </dgm:t>
    </dgm:pt>
    <dgm:pt modelId="{374FE2DC-18B2-4323-A81D-55505A0F6D58}" type="sibTrans" cxnId="{C6809CAD-6082-47AA-8D3F-D331A905B194}">
      <dgm:prSet/>
      <dgm:spPr/>
      <dgm:t>
        <a:bodyPr/>
        <a:lstStyle/>
        <a:p>
          <a:endParaRPr lang="ru-RU"/>
        </a:p>
      </dgm:t>
    </dgm:pt>
    <dgm:pt modelId="{04F7ACE1-936A-48E3-8B59-0E4743F0CAC6}" type="parTrans" cxnId="{C6809CAD-6082-47AA-8D3F-D331A905B194}">
      <dgm:prSet/>
      <dgm:spPr/>
      <dgm:t>
        <a:bodyPr/>
        <a:lstStyle/>
        <a:p>
          <a:endParaRPr lang="ru-RU"/>
        </a:p>
      </dgm:t>
    </dgm:pt>
    <dgm:pt modelId="{493471FE-8383-4EDF-828E-C93158BAAD98}">
      <dgm:prSet custT="1"/>
      <dgm:spPr/>
      <dgm:t>
        <a:bodyPr/>
        <a:lstStyle/>
        <a:p>
          <a:r>
            <a:rPr lang="ru-RU" sz="1400" dirty="0" smtClean="0"/>
            <a:t> Изготовление с родителями птичек свистулек</a:t>
          </a:r>
          <a:endParaRPr lang="ru-RU" sz="1400" dirty="0"/>
        </a:p>
      </dgm:t>
    </dgm:pt>
    <dgm:pt modelId="{8DEB6345-2DB4-4DCF-8E99-1C71E0B35331}" type="sibTrans" cxnId="{2F663FC8-F8A2-4997-9BDD-429A10AF4C33}">
      <dgm:prSet/>
      <dgm:spPr/>
      <dgm:t>
        <a:bodyPr/>
        <a:lstStyle/>
        <a:p>
          <a:endParaRPr lang="ru-RU"/>
        </a:p>
      </dgm:t>
    </dgm:pt>
    <dgm:pt modelId="{91DC38AA-455B-4EBF-9B1B-E28DEDC917E8}" type="parTrans" cxnId="{2F663FC8-F8A2-4997-9BDD-429A10AF4C33}">
      <dgm:prSet/>
      <dgm:spPr/>
      <dgm:t>
        <a:bodyPr/>
        <a:lstStyle/>
        <a:p>
          <a:endParaRPr lang="ru-RU"/>
        </a:p>
      </dgm:t>
    </dgm:pt>
    <dgm:pt modelId="{4E6123AD-E1FB-4FD9-992E-73D805699BF8}">
      <dgm:prSet custT="1"/>
      <dgm:spPr/>
      <dgm:t>
        <a:bodyPr/>
        <a:lstStyle/>
        <a:p>
          <a:r>
            <a:rPr lang="ru-RU" sz="1400" dirty="0" smtClean="0"/>
            <a:t> Изготовление родителями книжек-малышек</a:t>
          </a:r>
          <a:endParaRPr lang="ru-RU" sz="1400" dirty="0"/>
        </a:p>
      </dgm:t>
    </dgm:pt>
    <dgm:pt modelId="{56BF47C9-5F2F-4374-817E-5E84498828D8}" type="sibTrans" cxnId="{422E1C96-0CAF-4C64-BA5A-DE3A1210A6AC}">
      <dgm:prSet/>
      <dgm:spPr/>
      <dgm:t>
        <a:bodyPr/>
        <a:lstStyle/>
        <a:p>
          <a:endParaRPr lang="ru-RU"/>
        </a:p>
      </dgm:t>
    </dgm:pt>
    <dgm:pt modelId="{C9F6A3AA-4254-41AD-B2E0-806295278B90}" type="parTrans" cxnId="{422E1C96-0CAF-4C64-BA5A-DE3A1210A6AC}">
      <dgm:prSet/>
      <dgm:spPr/>
      <dgm:t>
        <a:bodyPr/>
        <a:lstStyle/>
        <a:p>
          <a:endParaRPr lang="ru-RU"/>
        </a:p>
      </dgm:t>
    </dgm:pt>
    <dgm:pt modelId="{8671D89A-1DCD-44D3-B430-8BC546080463}">
      <dgm:prSet custT="1"/>
      <dgm:spPr/>
      <dgm:t>
        <a:bodyPr/>
        <a:lstStyle/>
        <a:p>
          <a:r>
            <a:rPr lang="ru-RU" sz="1400" dirty="0" smtClean="0"/>
            <a:t>Чтение сказок, </a:t>
          </a:r>
          <a:r>
            <a:rPr lang="ru-RU" sz="1400" dirty="0" err="1" smtClean="0"/>
            <a:t>потешек</a:t>
          </a:r>
          <a:r>
            <a:rPr lang="ru-RU" sz="1400" dirty="0" smtClean="0"/>
            <a:t> о свистульке. </a:t>
          </a:r>
          <a:endParaRPr lang="ru-RU" sz="1400" dirty="0"/>
        </a:p>
      </dgm:t>
    </dgm:pt>
    <dgm:pt modelId="{FDCDAD02-E986-4E12-8A11-4DF7DCDE89EA}" type="parTrans" cxnId="{98ECBDF7-800E-4D9F-86CD-AABE51A5F966}">
      <dgm:prSet/>
      <dgm:spPr/>
      <dgm:t>
        <a:bodyPr/>
        <a:lstStyle/>
        <a:p>
          <a:endParaRPr lang="ru-RU"/>
        </a:p>
      </dgm:t>
    </dgm:pt>
    <dgm:pt modelId="{B3575BC1-C320-4C0D-8F49-B006183F9312}" type="sibTrans" cxnId="{98ECBDF7-800E-4D9F-86CD-AABE51A5F966}">
      <dgm:prSet/>
      <dgm:spPr/>
      <dgm:t>
        <a:bodyPr/>
        <a:lstStyle/>
        <a:p>
          <a:endParaRPr lang="ru-RU"/>
        </a:p>
      </dgm:t>
    </dgm:pt>
    <dgm:pt modelId="{7D004A20-B0E1-49F9-A0F1-2F571B68FD0D}">
      <dgm:prSet custT="1"/>
      <dgm:spPr/>
      <dgm:t>
        <a:bodyPr/>
        <a:lstStyle/>
        <a:p>
          <a:r>
            <a:rPr lang="ru-RU" sz="1400" dirty="0" smtClean="0"/>
            <a:t>Рисование: «Такая красивая птичка»</a:t>
          </a:r>
          <a:endParaRPr lang="ru-RU" sz="1400" dirty="0"/>
        </a:p>
      </dgm:t>
    </dgm:pt>
    <dgm:pt modelId="{C4CD6FAD-D538-4054-AE8F-60297AC32F11}" type="parTrans" cxnId="{CB0960AF-DFBF-4C25-8DDF-DBC1A1A48E87}">
      <dgm:prSet/>
      <dgm:spPr/>
      <dgm:t>
        <a:bodyPr/>
        <a:lstStyle/>
        <a:p>
          <a:endParaRPr lang="ru-RU"/>
        </a:p>
      </dgm:t>
    </dgm:pt>
    <dgm:pt modelId="{194F7125-FED0-4462-A33A-8044268E3B75}" type="sibTrans" cxnId="{CB0960AF-DFBF-4C25-8DDF-DBC1A1A48E87}">
      <dgm:prSet/>
      <dgm:spPr/>
      <dgm:t>
        <a:bodyPr/>
        <a:lstStyle/>
        <a:p>
          <a:endParaRPr lang="ru-RU"/>
        </a:p>
      </dgm:t>
    </dgm:pt>
    <dgm:pt modelId="{D4D4080F-90D7-42D0-8161-9F42052EEE6A}">
      <dgm:prSet custT="1"/>
      <dgm:spPr/>
      <dgm:t>
        <a:bodyPr/>
        <a:lstStyle/>
        <a:p>
          <a:r>
            <a:rPr lang="ru-RU" sz="1400" dirty="0" smtClean="0"/>
            <a:t>Лепка «Украшаем свистульку» </a:t>
          </a:r>
          <a:endParaRPr lang="ru-RU" sz="1400" dirty="0"/>
        </a:p>
      </dgm:t>
    </dgm:pt>
    <dgm:pt modelId="{1C84FE80-3A89-4CF6-9BE9-CEB8C59A76EF}" type="parTrans" cxnId="{1E2B33BE-AFAF-4850-9D96-89A698AC16F7}">
      <dgm:prSet/>
      <dgm:spPr/>
      <dgm:t>
        <a:bodyPr/>
        <a:lstStyle/>
        <a:p>
          <a:endParaRPr lang="ru-RU"/>
        </a:p>
      </dgm:t>
    </dgm:pt>
    <dgm:pt modelId="{375FFCAD-2051-415E-84E4-1384A5B01D31}" type="sibTrans" cxnId="{1E2B33BE-AFAF-4850-9D96-89A698AC16F7}">
      <dgm:prSet/>
      <dgm:spPr/>
      <dgm:t>
        <a:bodyPr/>
        <a:lstStyle/>
        <a:p>
          <a:endParaRPr lang="ru-RU"/>
        </a:p>
      </dgm:t>
    </dgm:pt>
    <dgm:pt modelId="{F7DF211E-8AE1-4C41-82BB-1E662AFF61E9}">
      <dgm:prSet custT="1"/>
      <dgm:spPr/>
      <dgm:t>
        <a:bodyPr/>
        <a:lstStyle/>
        <a:p>
          <a:r>
            <a:rPr lang="ru-RU" sz="1400" dirty="0" smtClean="0"/>
            <a:t>Создание мини-музея «Такие разные-свистульки».</a:t>
          </a:r>
          <a:endParaRPr lang="ru-RU" sz="1400" dirty="0"/>
        </a:p>
      </dgm:t>
    </dgm:pt>
    <dgm:pt modelId="{F5E3416F-B8E7-44E5-AAFE-755491E5E064}" type="parTrans" cxnId="{1E0F38A5-61CA-4520-B0E4-EA2215BD7C5D}">
      <dgm:prSet/>
      <dgm:spPr/>
      <dgm:t>
        <a:bodyPr/>
        <a:lstStyle/>
        <a:p>
          <a:endParaRPr lang="ru-RU"/>
        </a:p>
      </dgm:t>
    </dgm:pt>
    <dgm:pt modelId="{BE112573-861A-43DC-80F8-59A9804986C2}" type="sibTrans" cxnId="{1E0F38A5-61CA-4520-B0E4-EA2215BD7C5D}">
      <dgm:prSet/>
      <dgm:spPr/>
      <dgm:t>
        <a:bodyPr/>
        <a:lstStyle/>
        <a:p>
          <a:endParaRPr lang="ru-RU"/>
        </a:p>
      </dgm:t>
    </dgm:pt>
    <dgm:pt modelId="{E3F2A49C-4877-479E-8B56-EB4C982BE04C}">
      <dgm:prSet custT="1"/>
      <dgm:spPr/>
      <dgm:t>
        <a:bodyPr/>
        <a:lstStyle/>
        <a:p>
          <a:r>
            <a:rPr lang="ru-RU" sz="1400" dirty="0" smtClean="0"/>
            <a:t>Выставка птичек свистулек.</a:t>
          </a:r>
          <a:endParaRPr lang="ru-RU" sz="1400" dirty="0"/>
        </a:p>
      </dgm:t>
    </dgm:pt>
    <dgm:pt modelId="{EBF58165-83E4-4BA3-B247-0960C07CD13F}" type="parTrans" cxnId="{B5A0A0B3-3378-441E-88C5-2FD683B90212}">
      <dgm:prSet/>
      <dgm:spPr/>
      <dgm:t>
        <a:bodyPr/>
        <a:lstStyle/>
        <a:p>
          <a:endParaRPr lang="ru-RU"/>
        </a:p>
      </dgm:t>
    </dgm:pt>
    <dgm:pt modelId="{14240737-C497-4D46-8333-EAE82146F80D}" type="sibTrans" cxnId="{B5A0A0B3-3378-441E-88C5-2FD683B90212}">
      <dgm:prSet/>
      <dgm:spPr/>
      <dgm:t>
        <a:bodyPr/>
        <a:lstStyle/>
        <a:p>
          <a:endParaRPr lang="ru-RU"/>
        </a:p>
      </dgm:t>
    </dgm:pt>
    <dgm:pt modelId="{1A74BB2F-F86C-4E10-B699-89AAA7352A75}">
      <dgm:prSet custT="1"/>
      <dgm:spPr/>
      <dgm:t>
        <a:bodyPr/>
        <a:lstStyle/>
        <a:p>
          <a:r>
            <a:rPr lang="ru-RU" sz="1400" dirty="0" smtClean="0"/>
            <a:t>Беседы: «Свистулька-любимая игрушка», «Мы такие разные-свистульки».</a:t>
          </a:r>
          <a:endParaRPr lang="ru-RU" sz="1400" dirty="0"/>
        </a:p>
      </dgm:t>
    </dgm:pt>
    <dgm:pt modelId="{0E98612A-DF65-45A7-AF40-9FC2982B75F3}" type="parTrans" cxnId="{E3AC8262-A090-4FCF-A328-59AEBD47A443}">
      <dgm:prSet/>
      <dgm:spPr/>
      <dgm:t>
        <a:bodyPr/>
        <a:lstStyle/>
        <a:p>
          <a:endParaRPr lang="ru-RU"/>
        </a:p>
      </dgm:t>
    </dgm:pt>
    <dgm:pt modelId="{4E4BC256-1329-4F65-9569-D237DEA99DEA}" type="sibTrans" cxnId="{E3AC8262-A090-4FCF-A328-59AEBD47A443}">
      <dgm:prSet/>
      <dgm:spPr/>
      <dgm:t>
        <a:bodyPr/>
        <a:lstStyle/>
        <a:p>
          <a:endParaRPr lang="ru-RU"/>
        </a:p>
      </dgm:t>
    </dgm:pt>
    <dgm:pt modelId="{6981A9F3-3499-4381-A084-8A759A55BF83}" type="pres">
      <dgm:prSet presAssocID="{2204900D-6952-4985-AA29-52F65190411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6049C9-09B6-40FA-A00C-0198CE9C7E08}" type="pres">
      <dgm:prSet presAssocID="{C7710D7B-1E9A-4F1C-8FD4-06EDBD36C21C}" presName="linNode" presStyleCnt="0"/>
      <dgm:spPr/>
    </dgm:pt>
    <dgm:pt modelId="{83D5940A-656C-4290-A1C5-08C24FD54F2A}" type="pres">
      <dgm:prSet presAssocID="{C7710D7B-1E9A-4F1C-8FD4-06EDBD36C21C}" presName="parentText" presStyleLbl="node1" presStyleIdx="0" presStyleCnt="3" custScaleY="84156" custLinFactNeighborX="0" custLinFactNeighborY="156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ABF68F-2D78-4E92-961E-6098423AB7ED}" type="pres">
      <dgm:prSet presAssocID="{C7710D7B-1E9A-4F1C-8FD4-06EDBD36C21C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48DA26-D21E-4319-87EC-13DFC1FC21BB}" type="pres">
      <dgm:prSet presAssocID="{B3902AA0-94EB-4EA2-BF92-D9691E335D42}" presName="sp" presStyleCnt="0"/>
      <dgm:spPr/>
    </dgm:pt>
    <dgm:pt modelId="{E10140C2-7328-4A31-A0F1-719442B610D4}" type="pres">
      <dgm:prSet presAssocID="{4033AA47-5CC2-4CA3-B02E-D9A69E4B2851}" presName="linNode" presStyleCnt="0"/>
      <dgm:spPr/>
    </dgm:pt>
    <dgm:pt modelId="{F4E3632D-C8FB-43B7-B835-31A8CCC35D5A}" type="pres">
      <dgm:prSet presAssocID="{4033AA47-5CC2-4CA3-B02E-D9A69E4B2851}" presName="parentText" presStyleLbl="node1" presStyleIdx="1" presStyleCnt="3" custScaleY="16309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748059-8D6A-4B88-BAA5-3CB393F1A78F}" type="pres">
      <dgm:prSet presAssocID="{4033AA47-5CC2-4CA3-B02E-D9A69E4B2851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A0AC12-B6CB-4CB2-B300-824814BDB7E7}" type="pres">
      <dgm:prSet presAssocID="{9E46C609-B959-4580-8C60-4085E8CA6DE0}" presName="sp" presStyleCnt="0"/>
      <dgm:spPr/>
    </dgm:pt>
    <dgm:pt modelId="{DC9EF955-DD44-4811-BE58-7BF9EFA92657}" type="pres">
      <dgm:prSet presAssocID="{F364B7BD-A0EE-4CD8-ACED-B4081FC0F68D}" presName="linNode" presStyleCnt="0"/>
      <dgm:spPr/>
    </dgm:pt>
    <dgm:pt modelId="{F5868C12-A0B0-46CC-8C08-FCA45D4C93D7}" type="pres">
      <dgm:prSet presAssocID="{F364B7BD-A0EE-4CD8-ACED-B4081FC0F68D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D82A90-AC69-4C11-9089-3994896FE1FF}" type="pres">
      <dgm:prSet presAssocID="{F364B7BD-A0EE-4CD8-ACED-B4081FC0F68D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65A656-8B46-4DBC-A79D-3BA6AB58487B}" type="presOf" srcId="{F7DF211E-8AE1-4C41-82BB-1E662AFF61E9}" destId="{D4D82A90-AC69-4C11-9089-3994896FE1FF}" srcOrd="0" destOrd="1" presId="urn:microsoft.com/office/officeart/2005/8/layout/vList5"/>
    <dgm:cxn modelId="{B5A0A0B3-3378-441E-88C5-2FD683B90212}" srcId="{F364B7BD-A0EE-4CD8-ACED-B4081FC0F68D}" destId="{E3F2A49C-4877-479E-8B56-EB4C982BE04C}" srcOrd="2" destOrd="0" parTransId="{EBF58165-83E4-4BA3-B247-0960C07CD13F}" sibTransId="{14240737-C497-4D46-8333-EAE82146F80D}"/>
    <dgm:cxn modelId="{E3397F15-525F-43FA-B426-EC35E79C3379}" srcId="{2204900D-6952-4985-AA29-52F651904119}" destId="{4033AA47-5CC2-4CA3-B02E-D9A69E4B2851}" srcOrd="1" destOrd="0" parTransId="{2A452925-FD79-4040-98A1-F6D78C9CA814}" sibTransId="{9E46C609-B959-4580-8C60-4085E8CA6DE0}"/>
    <dgm:cxn modelId="{C6809CAD-6082-47AA-8D3F-D331A905B194}" srcId="{C7710D7B-1E9A-4F1C-8FD4-06EDBD36C21C}" destId="{5E2DC805-DC27-488E-A1A3-3B8621E6CE3C}" srcOrd="1" destOrd="0" parTransId="{04F7ACE1-936A-48E3-8B59-0E4743F0CAC6}" sibTransId="{374FE2DC-18B2-4323-A81D-55505A0F6D58}"/>
    <dgm:cxn modelId="{205B0BAD-604E-44B2-9119-E41851B6A5EE}" type="presOf" srcId="{4B22CD5A-AFE7-44C0-AC65-EDEF5FDF9FF2}" destId="{23748059-8D6A-4B88-BAA5-3CB393F1A78F}" srcOrd="0" destOrd="5" presId="urn:microsoft.com/office/officeart/2005/8/layout/vList5"/>
    <dgm:cxn modelId="{98ECBDF7-800E-4D9F-86CD-AABE51A5F966}" srcId="{4033AA47-5CC2-4CA3-B02E-D9A69E4B2851}" destId="{8671D89A-1DCD-44D3-B430-8BC546080463}" srcOrd="1" destOrd="0" parTransId="{FDCDAD02-E986-4E12-8A11-4DF7DCDE89EA}" sibTransId="{B3575BC1-C320-4C0D-8F49-B006183F9312}"/>
    <dgm:cxn modelId="{FBB081F8-5BEA-4595-BDC5-4DFEC35AEED8}" srcId="{4033AA47-5CC2-4CA3-B02E-D9A69E4B2851}" destId="{12B4AAA0-A1A4-4E7F-AAD3-954C0AE1CF50}" srcOrd="0" destOrd="0" parTransId="{D3B79FC3-5E70-405B-B17F-62C5819BB645}" sibTransId="{F9952BC2-545B-407C-A9D3-FAB9725BC839}"/>
    <dgm:cxn modelId="{304510A3-0AD2-4279-9434-C38B1E9FC112}" srcId="{4033AA47-5CC2-4CA3-B02E-D9A69E4B2851}" destId="{4B22CD5A-AFE7-44C0-AC65-EDEF5FDF9FF2}" srcOrd="5" destOrd="0" parTransId="{828CEDC0-64BB-4AFC-B99D-FE36FF7471C0}" sibTransId="{159FABF6-9335-436A-9520-3BF4BC1E5E64}"/>
    <dgm:cxn modelId="{D82CCEDD-2FB8-406D-80A5-23D32944B2D1}" type="presOf" srcId="{7D004A20-B0E1-49F9-A0F1-2F571B68FD0D}" destId="{23748059-8D6A-4B88-BAA5-3CB393F1A78F}" srcOrd="0" destOrd="3" presId="urn:microsoft.com/office/officeart/2005/8/layout/vList5"/>
    <dgm:cxn modelId="{1D096AD1-4011-4154-95BE-1BB0414349A7}" type="presOf" srcId="{D4D4080F-90D7-42D0-8161-9F42052EEE6A}" destId="{23748059-8D6A-4B88-BAA5-3CB393F1A78F}" srcOrd="0" destOrd="4" presId="urn:microsoft.com/office/officeart/2005/8/layout/vList5"/>
    <dgm:cxn modelId="{0BECAAAB-CE1C-4827-9554-3F75B6565139}" type="presOf" srcId="{493471FE-8383-4EDF-828E-C93158BAAD98}" destId="{91ABF68F-2D78-4E92-961E-6098423AB7ED}" srcOrd="0" destOrd="2" presId="urn:microsoft.com/office/officeart/2005/8/layout/vList5"/>
    <dgm:cxn modelId="{77F22A69-CDAB-4AB5-B9B0-1CF6F745B23D}" type="presOf" srcId="{2204900D-6952-4985-AA29-52F651904119}" destId="{6981A9F3-3499-4381-A084-8A759A55BF83}" srcOrd="0" destOrd="0" presId="urn:microsoft.com/office/officeart/2005/8/layout/vList5"/>
    <dgm:cxn modelId="{1E0F38A5-61CA-4520-B0E4-EA2215BD7C5D}" srcId="{F364B7BD-A0EE-4CD8-ACED-B4081FC0F68D}" destId="{F7DF211E-8AE1-4C41-82BB-1E662AFF61E9}" srcOrd="1" destOrd="0" parTransId="{F5E3416F-B8E7-44E5-AAFE-755491E5E064}" sibTransId="{BE112573-861A-43DC-80F8-59A9804986C2}"/>
    <dgm:cxn modelId="{42ABE149-A392-4616-A2BD-0C48B82D2693}" type="presOf" srcId="{F364B7BD-A0EE-4CD8-ACED-B4081FC0F68D}" destId="{F5868C12-A0B0-46CC-8C08-FCA45D4C93D7}" srcOrd="0" destOrd="0" presId="urn:microsoft.com/office/officeart/2005/8/layout/vList5"/>
    <dgm:cxn modelId="{529AD4B5-61BC-455E-BD6C-B7CFF98E9F4E}" type="presOf" srcId="{8671D89A-1DCD-44D3-B430-8BC546080463}" destId="{23748059-8D6A-4B88-BAA5-3CB393F1A78F}" srcOrd="0" destOrd="1" presId="urn:microsoft.com/office/officeart/2005/8/layout/vList5"/>
    <dgm:cxn modelId="{DE62335A-FFB4-4E2F-8DB5-481F1A0AD13E}" type="presOf" srcId="{BB4E4F59-85FC-482A-BE94-BFF5E420E058}" destId="{D4D82A90-AC69-4C11-9089-3994896FE1FF}" srcOrd="0" destOrd="0" presId="urn:microsoft.com/office/officeart/2005/8/layout/vList5"/>
    <dgm:cxn modelId="{2F663FC8-F8A2-4997-9BDD-429A10AF4C33}" srcId="{C7710D7B-1E9A-4F1C-8FD4-06EDBD36C21C}" destId="{493471FE-8383-4EDF-828E-C93158BAAD98}" srcOrd="2" destOrd="0" parTransId="{91DC38AA-455B-4EBF-9B1B-E28DEDC917E8}" sibTransId="{8DEB6345-2DB4-4DCF-8E99-1C71E0B35331}"/>
    <dgm:cxn modelId="{E8A105EF-CCC2-4CCC-B7FD-3C5D87A656EB}" srcId="{C7710D7B-1E9A-4F1C-8FD4-06EDBD36C21C}" destId="{B02F48D7-B58F-4FA9-8BC2-050501E0325C}" srcOrd="0" destOrd="0" parTransId="{00D734F9-CC4E-4C65-BD8C-9C340EE939B5}" sibTransId="{69AD5FD7-5C4C-4013-A46C-88A9580747CC}"/>
    <dgm:cxn modelId="{D75222D9-A985-449E-AB48-A14634654133}" type="presOf" srcId="{4E6123AD-E1FB-4FD9-992E-73D805699BF8}" destId="{91ABF68F-2D78-4E92-961E-6098423AB7ED}" srcOrd="0" destOrd="3" presId="urn:microsoft.com/office/officeart/2005/8/layout/vList5"/>
    <dgm:cxn modelId="{5C6E2909-F50B-4995-B994-717A175BC147}" srcId="{2204900D-6952-4985-AA29-52F651904119}" destId="{F364B7BD-A0EE-4CD8-ACED-B4081FC0F68D}" srcOrd="2" destOrd="0" parTransId="{961CB04C-E1FA-40BD-83D4-55BA3401D1EF}" sibTransId="{2282A8CD-0251-40E4-BD65-A0C8021D40CA}"/>
    <dgm:cxn modelId="{585A7CD6-2EA7-4146-BB2C-2F10E62F2228}" type="presOf" srcId="{12B4AAA0-A1A4-4E7F-AAD3-954C0AE1CF50}" destId="{23748059-8D6A-4B88-BAA5-3CB393F1A78F}" srcOrd="0" destOrd="0" presId="urn:microsoft.com/office/officeart/2005/8/layout/vList5"/>
    <dgm:cxn modelId="{E3AC8262-A090-4FCF-A328-59AEBD47A443}" srcId="{4033AA47-5CC2-4CA3-B02E-D9A69E4B2851}" destId="{1A74BB2F-F86C-4E10-B699-89AAA7352A75}" srcOrd="2" destOrd="0" parTransId="{0E98612A-DF65-45A7-AF40-9FC2982B75F3}" sibTransId="{4E4BC256-1329-4F65-9569-D237DEA99DEA}"/>
    <dgm:cxn modelId="{CB0960AF-DFBF-4C25-8DDF-DBC1A1A48E87}" srcId="{4033AA47-5CC2-4CA3-B02E-D9A69E4B2851}" destId="{7D004A20-B0E1-49F9-A0F1-2F571B68FD0D}" srcOrd="3" destOrd="0" parTransId="{C4CD6FAD-D538-4054-AE8F-60297AC32F11}" sibTransId="{194F7125-FED0-4462-A33A-8044268E3B75}"/>
    <dgm:cxn modelId="{8509DE18-E86E-49E8-89D5-2D3449D9A21F}" type="presOf" srcId="{5E2DC805-DC27-488E-A1A3-3B8621E6CE3C}" destId="{91ABF68F-2D78-4E92-961E-6098423AB7ED}" srcOrd="0" destOrd="1" presId="urn:microsoft.com/office/officeart/2005/8/layout/vList5"/>
    <dgm:cxn modelId="{79DE53A9-67B7-4ADF-8A25-52BFBB4FD89A}" srcId="{F364B7BD-A0EE-4CD8-ACED-B4081FC0F68D}" destId="{BB4E4F59-85FC-482A-BE94-BFF5E420E058}" srcOrd="0" destOrd="0" parTransId="{868C935F-DF91-4641-87F6-75349CDE62E5}" sibTransId="{8F78C6EC-7D00-452B-9BEC-C5F929E1473B}"/>
    <dgm:cxn modelId="{DF7CD4DB-6AA1-4784-9D3C-9095A85CFDF9}" type="presOf" srcId="{B02F48D7-B58F-4FA9-8BC2-050501E0325C}" destId="{91ABF68F-2D78-4E92-961E-6098423AB7ED}" srcOrd="0" destOrd="0" presId="urn:microsoft.com/office/officeart/2005/8/layout/vList5"/>
    <dgm:cxn modelId="{53223BCF-DA3D-4FAD-A1F2-29296752FE00}" type="presOf" srcId="{4033AA47-5CC2-4CA3-B02E-D9A69E4B2851}" destId="{F4E3632D-C8FB-43B7-B835-31A8CCC35D5A}" srcOrd="0" destOrd="0" presId="urn:microsoft.com/office/officeart/2005/8/layout/vList5"/>
    <dgm:cxn modelId="{B8B8BD18-4B6B-47E2-ADF0-EA80AAA6BD76}" type="presOf" srcId="{C7710D7B-1E9A-4F1C-8FD4-06EDBD36C21C}" destId="{83D5940A-656C-4290-A1C5-08C24FD54F2A}" srcOrd="0" destOrd="0" presId="urn:microsoft.com/office/officeart/2005/8/layout/vList5"/>
    <dgm:cxn modelId="{1E2B33BE-AFAF-4850-9D96-89A698AC16F7}" srcId="{4033AA47-5CC2-4CA3-B02E-D9A69E4B2851}" destId="{D4D4080F-90D7-42D0-8161-9F42052EEE6A}" srcOrd="4" destOrd="0" parTransId="{1C84FE80-3A89-4CF6-9BE9-CEB8C59A76EF}" sibTransId="{375FFCAD-2051-415E-84E4-1384A5B01D31}"/>
    <dgm:cxn modelId="{4FCCBADC-C7F6-425B-A5FB-E92461C17D8F}" srcId="{2204900D-6952-4985-AA29-52F651904119}" destId="{C7710D7B-1E9A-4F1C-8FD4-06EDBD36C21C}" srcOrd="0" destOrd="0" parTransId="{5846F3E2-CF70-4878-8DB3-25DC1D4C9257}" sibTransId="{B3902AA0-94EB-4EA2-BF92-D9691E335D42}"/>
    <dgm:cxn modelId="{422E1C96-0CAF-4C64-BA5A-DE3A1210A6AC}" srcId="{C7710D7B-1E9A-4F1C-8FD4-06EDBD36C21C}" destId="{4E6123AD-E1FB-4FD9-992E-73D805699BF8}" srcOrd="3" destOrd="0" parTransId="{C9F6A3AA-4254-41AD-B2E0-806295278B90}" sibTransId="{56BF47C9-5F2F-4374-817E-5E84498828D8}"/>
    <dgm:cxn modelId="{32C5E73E-8F5C-4DE2-A1D9-ED01E6675A28}" type="presOf" srcId="{E3F2A49C-4877-479E-8B56-EB4C982BE04C}" destId="{D4D82A90-AC69-4C11-9089-3994896FE1FF}" srcOrd="0" destOrd="2" presId="urn:microsoft.com/office/officeart/2005/8/layout/vList5"/>
    <dgm:cxn modelId="{056E9737-D027-4B75-89DE-E294205D52B7}" type="presOf" srcId="{1A74BB2F-F86C-4E10-B699-89AAA7352A75}" destId="{23748059-8D6A-4B88-BAA5-3CB393F1A78F}" srcOrd="0" destOrd="2" presId="urn:microsoft.com/office/officeart/2005/8/layout/vList5"/>
    <dgm:cxn modelId="{7A011E5E-9959-4AC2-B2F8-4F15EE092C0B}" type="presParOf" srcId="{6981A9F3-3499-4381-A084-8A759A55BF83}" destId="{9B6049C9-09B6-40FA-A00C-0198CE9C7E08}" srcOrd="0" destOrd="0" presId="urn:microsoft.com/office/officeart/2005/8/layout/vList5"/>
    <dgm:cxn modelId="{732F7D4E-C1EE-4AE5-85A0-11DC2D46D8F5}" type="presParOf" srcId="{9B6049C9-09B6-40FA-A00C-0198CE9C7E08}" destId="{83D5940A-656C-4290-A1C5-08C24FD54F2A}" srcOrd="0" destOrd="0" presId="urn:microsoft.com/office/officeart/2005/8/layout/vList5"/>
    <dgm:cxn modelId="{4428D57D-8527-4CCC-80D0-98D1CC76B050}" type="presParOf" srcId="{9B6049C9-09B6-40FA-A00C-0198CE9C7E08}" destId="{91ABF68F-2D78-4E92-961E-6098423AB7ED}" srcOrd="1" destOrd="0" presId="urn:microsoft.com/office/officeart/2005/8/layout/vList5"/>
    <dgm:cxn modelId="{03BE2354-768A-4532-A109-0C90E8497E17}" type="presParOf" srcId="{6981A9F3-3499-4381-A084-8A759A55BF83}" destId="{1F48DA26-D21E-4319-87EC-13DFC1FC21BB}" srcOrd="1" destOrd="0" presId="urn:microsoft.com/office/officeart/2005/8/layout/vList5"/>
    <dgm:cxn modelId="{E4593083-9E67-4E4F-8C1C-8208E91994EC}" type="presParOf" srcId="{6981A9F3-3499-4381-A084-8A759A55BF83}" destId="{E10140C2-7328-4A31-A0F1-719442B610D4}" srcOrd="2" destOrd="0" presId="urn:microsoft.com/office/officeart/2005/8/layout/vList5"/>
    <dgm:cxn modelId="{84931126-827D-4477-B0AB-B7B7E2F2073A}" type="presParOf" srcId="{E10140C2-7328-4A31-A0F1-719442B610D4}" destId="{F4E3632D-C8FB-43B7-B835-31A8CCC35D5A}" srcOrd="0" destOrd="0" presId="urn:microsoft.com/office/officeart/2005/8/layout/vList5"/>
    <dgm:cxn modelId="{31128EF7-21A5-4EC1-AF00-30BA525AEC60}" type="presParOf" srcId="{E10140C2-7328-4A31-A0F1-719442B610D4}" destId="{23748059-8D6A-4B88-BAA5-3CB393F1A78F}" srcOrd="1" destOrd="0" presId="urn:microsoft.com/office/officeart/2005/8/layout/vList5"/>
    <dgm:cxn modelId="{E2581613-5AAA-41BE-83E0-06DD11E27EA8}" type="presParOf" srcId="{6981A9F3-3499-4381-A084-8A759A55BF83}" destId="{26A0AC12-B6CB-4CB2-B300-824814BDB7E7}" srcOrd="3" destOrd="0" presId="urn:microsoft.com/office/officeart/2005/8/layout/vList5"/>
    <dgm:cxn modelId="{16E02AB1-151E-46CE-A620-4EB5DF73CB6F}" type="presParOf" srcId="{6981A9F3-3499-4381-A084-8A759A55BF83}" destId="{DC9EF955-DD44-4811-BE58-7BF9EFA92657}" srcOrd="4" destOrd="0" presId="urn:microsoft.com/office/officeart/2005/8/layout/vList5"/>
    <dgm:cxn modelId="{2C4E786C-3787-49DA-88DF-7121A735BF42}" type="presParOf" srcId="{DC9EF955-DD44-4811-BE58-7BF9EFA92657}" destId="{F5868C12-A0B0-46CC-8C08-FCA45D4C93D7}" srcOrd="0" destOrd="0" presId="urn:microsoft.com/office/officeart/2005/8/layout/vList5"/>
    <dgm:cxn modelId="{0E8E9BBB-6ACE-4A4B-B658-2535C1D3F6C2}" type="presParOf" srcId="{DC9EF955-DD44-4811-BE58-7BF9EFA92657}" destId="{D4D82A90-AC69-4C11-9089-3994896FE1F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ABF68F-2D78-4E92-961E-6098423AB7ED}">
      <dsp:nvSpPr>
        <dsp:cNvPr id="0" name=""/>
        <dsp:cNvSpPr/>
      </dsp:nvSpPr>
      <dsp:spPr>
        <a:xfrm rot="5400000">
          <a:off x="4245070" y="-1646154"/>
          <a:ext cx="1205015" cy="4562426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Изучение и подбор материала об истории происхождения свистульки.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Подбор стихотворений и </a:t>
          </a:r>
          <a:r>
            <a:rPr lang="ru-RU" sz="1400" kern="1200" dirty="0" err="1" smtClean="0"/>
            <a:t>потешек</a:t>
          </a:r>
          <a:r>
            <a:rPr lang="ru-RU" sz="1400" kern="1200" dirty="0" smtClean="0"/>
            <a:t> о свистульке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 Изготовление с родителями птичек свистулек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 Изготовление родителями книжек-малышек</a:t>
          </a:r>
          <a:endParaRPr lang="ru-RU" sz="1400" kern="1200" dirty="0"/>
        </a:p>
      </dsp:txBody>
      <dsp:txXfrm rot="-5400000">
        <a:off x="2566365" y="91375"/>
        <a:ext cx="4503602" cy="1087367"/>
      </dsp:txXfrm>
    </dsp:sp>
    <dsp:sp modelId="{83D5940A-656C-4290-A1C5-08C24FD54F2A}">
      <dsp:nvSpPr>
        <dsp:cNvPr id="0" name=""/>
        <dsp:cNvSpPr/>
      </dsp:nvSpPr>
      <dsp:spPr>
        <a:xfrm>
          <a:off x="0" y="24839"/>
          <a:ext cx="2566365" cy="126761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1 ЭТАП ПОДГОТОВИТЕЛЬНЫЙ</a:t>
          </a:r>
          <a:endParaRPr lang="ru-RU" sz="1700" kern="1200" dirty="0"/>
        </a:p>
      </dsp:txBody>
      <dsp:txXfrm>
        <a:off x="61880" y="86719"/>
        <a:ext cx="2442605" cy="1143855"/>
      </dsp:txXfrm>
    </dsp:sp>
    <dsp:sp modelId="{23748059-8D6A-4B88-BAA5-3CB393F1A78F}">
      <dsp:nvSpPr>
        <dsp:cNvPr id="0" name=""/>
        <dsp:cNvSpPr/>
      </dsp:nvSpPr>
      <dsp:spPr>
        <a:xfrm rot="5400000">
          <a:off x="4240336" y="293519"/>
          <a:ext cx="1205015" cy="4557971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Беседы об истории возникновения птичек-свистулек.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Чтение сказок, </a:t>
          </a:r>
          <a:r>
            <a:rPr lang="ru-RU" sz="1400" kern="1200" dirty="0" err="1" smtClean="0"/>
            <a:t>потешек</a:t>
          </a:r>
          <a:r>
            <a:rPr lang="ru-RU" sz="1400" kern="1200" dirty="0" smtClean="0"/>
            <a:t> о свистульке. 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Беседы: «Свистулька-любимая игрушка», «Мы такие разные-свистульки».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Рисование: «Такая красивая птичка»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Лепка «Украшаем свистульку» 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Конструирование «Домик для птички»</a:t>
          </a:r>
          <a:endParaRPr lang="ru-RU" sz="1400" kern="1200" dirty="0"/>
        </a:p>
      </dsp:txBody>
      <dsp:txXfrm rot="-5400000">
        <a:off x="2563858" y="2028821"/>
        <a:ext cx="4499147" cy="1087367"/>
      </dsp:txXfrm>
    </dsp:sp>
    <dsp:sp modelId="{F4E3632D-C8FB-43B7-B835-31A8CCC35D5A}">
      <dsp:nvSpPr>
        <dsp:cNvPr id="0" name=""/>
        <dsp:cNvSpPr/>
      </dsp:nvSpPr>
      <dsp:spPr>
        <a:xfrm>
          <a:off x="0" y="1344180"/>
          <a:ext cx="2563858" cy="245664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2 ЭТАП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 ОСНОВНОЙ</a:t>
          </a:r>
          <a:endParaRPr lang="ru-RU" sz="1700" kern="1200" dirty="0"/>
        </a:p>
      </dsp:txBody>
      <dsp:txXfrm>
        <a:off x="119924" y="1464104"/>
        <a:ext cx="2324010" cy="2216801"/>
      </dsp:txXfrm>
    </dsp:sp>
    <dsp:sp modelId="{D4D82A90-AC69-4C11-9089-3994896FE1FF}">
      <dsp:nvSpPr>
        <dsp:cNvPr id="0" name=""/>
        <dsp:cNvSpPr/>
      </dsp:nvSpPr>
      <dsp:spPr>
        <a:xfrm rot="5400000">
          <a:off x="4245070" y="2348064"/>
          <a:ext cx="1205015" cy="4562426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Выставка детских работ «Птички невелички в гостях у ребят».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Создание мини-музея «Такие разные-свистульки».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Выставка птичек свистулек.</a:t>
          </a:r>
          <a:endParaRPr lang="ru-RU" sz="1400" kern="1200" dirty="0"/>
        </a:p>
      </dsp:txBody>
      <dsp:txXfrm rot="-5400000">
        <a:off x="2566365" y="4085593"/>
        <a:ext cx="4503602" cy="1087367"/>
      </dsp:txXfrm>
    </dsp:sp>
    <dsp:sp modelId="{F5868C12-A0B0-46CC-8C08-FCA45D4C93D7}">
      <dsp:nvSpPr>
        <dsp:cNvPr id="0" name=""/>
        <dsp:cNvSpPr/>
      </dsp:nvSpPr>
      <dsp:spPr>
        <a:xfrm>
          <a:off x="0" y="3876143"/>
          <a:ext cx="2566365" cy="150626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3 ЭТАП ЗАКЛЮЧИТЕЛЬНЫЙ </a:t>
          </a:r>
          <a:endParaRPr lang="ru-RU" sz="1700" kern="1200" dirty="0"/>
        </a:p>
      </dsp:txBody>
      <dsp:txXfrm>
        <a:off x="73530" y="3949673"/>
        <a:ext cx="2419305" cy="13592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F609-815E-4BB9-ABD1-9AEAB08E746B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78AB-E2AB-4F78-A54A-F0CD8F73FA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F609-815E-4BB9-ABD1-9AEAB08E746B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78AB-E2AB-4F78-A54A-F0CD8F73FA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F609-815E-4BB9-ABD1-9AEAB08E746B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78AB-E2AB-4F78-A54A-F0CD8F73FA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F609-815E-4BB9-ABD1-9AEAB08E746B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78AB-E2AB-4F78-A54A-F0CD8F73FA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F609-815E-4BB9-ABD1-9AEAB08E746B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78AB-E2AB-4F78-A54A-F0CD8F73FA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F609-815E-4BB9-ABD1-9AEAB08E746B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78AB-E2AB-4F78-A54A-F0CD8F73FA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F609-815E-4BB9-ABD1-9AEAB08E746B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78AB-E2AB-4F78-A54A-F0CD8F73FA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F609-815E-4BB9-ABD1-9AEAB08E746B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78AB-E2AB-4F78-A54A-F0CD8F73FA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F609-815E-4BB9-ABD1-9AEAB08E746B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78AB-E2AB-4F78-A54A-F0CD8F73FA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F609-815E-4BB9-ABD1-9AEAB08E746B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78AB-E2AB-4F78-A54A-F0CD8F73FA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F609-815E-4BB9-ABD1-9AEAB08E746B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78AB-E2AB-4F78-A54A-F0CD8F73FA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EF609-815E-4BB9-ABD1-9AEAB08E746B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E78AB-E2AB-4F78-A54A-F0CD8F73FA2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Дымка рамка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7667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462" y="3284984"/>
            <a:ext cx="8856984" cy="1656184"/>
          </a:xfrm>
        </p:spPr>
        <p:txBody>
          <a:bodyPr>
            <a:noAutofit/>
          </a:bodyPr>
          <a:lstStyle/>
          <a:p>
            <a:pPr algn="r"/>
            <a:r>
              <a:rPr lang="ru-RU" sz="1600" dirty="0" smtClean="0"/>
              <a:t>Выполнили:                                                                                                                                    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600" dirty="0" err="1" smtClean="0"/>
              <a:t>Похлебухина</a:t>
            </a:r>
            <a:r>
              <a:rPr lang="ru-RU" sz="1600" dirty="0" smtClean="0"/>
              <a:t>  А.С.</a:t>
            </a:r>
            <a:br>
              <a:rPr lang="ru-RU" sz="1600" dirty="0" smtClean="0"/>
            </a:br>
            <a:r>
              <a:rPr lang="ru-RU" sz="1600" dirty="0" err="1" smtClean="0"/>
              <a:t>Грядунова</a:t>
            </a:r>
            <a:r>
              <a:rPr lang="ru-RU" sz="1600" dirty="0" smtClean="0"/>
              <a:t> О.А.</a:t>
            </a:r>
            <a:br>
              <a:rPr lang="ru-RU" sz="1600" dirty="0" smtClean="0"/>
            </a:br>
            <a:r>
              <a:rPr lang="ru-RU" sz="1600" dirty="0" smtClean="0"/>
              <a:t>Курочкина  О.А.</a:t>
            </a:r>
            <a:br>
              <a:rPr lang="ru-RU" sz="1600" dirty="0" smtClean="0"/>
            </a:br>
            <a:r>
              <a:rPr lang="ru-RU" sz="1600" dirty="0" smtClean="0"/>
              <a:t>Борисова Е.С.</a:t>
            </a:r>
            <a:br>
              <a:rPr lang="ru-RU" sz="1600" dirty="0" smtClean="0"/>
            </a:br>
            <a:r>
              <a:rPr lang="ru-RU" sz="1600" dirty="0" err="1" smtClean="0"/>
              <a:t>Самерханова</a:t>
            </a:r>
            <a:r>
              <a:rPr lang="ru-RU" sz="1600" dirty="0" smtClean="0"/>
              <a:t> А.Т.</a:t>
            </a:r>
            <a:endParaRPr lang="ru-RU" sz="16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844824"/>
            <a:ext cx="864096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i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ПРОЕКТ</a:t>
            </a:r>
            <a:br>
              <a:rPr lang="ru-RU" sz="4000" b="1" i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4000" b="1" i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«Свистулька-детская народная игрушка</a:t>
            </a:r>
            <a:r>
              <a:rPr lang="ru-RU" sz="40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»</a:t>
            </a:r>
            <a:endParaRPr lang="ru-RU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User\Desktop\проект свистулька\Viber\IMG-74924c258c982e2b3761a6f970a683f7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966" y="2919587"/>
            <a:ext cx="2460024" cy="3280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Содержимое 3" descr="51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252535" y="-531440"/>
            <a:ext cx="9721080" cy="7920880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" t="3730" r="5813" b="29250"/>
          <a:stretch/>
        </p:blipFill>
        <p:spPr bwMode="auto">
          <a:xfrm>
            <a:off x="611559" y="1700808"/>
            <a:ext cx="4091087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621159"/>
            <a:ext cx="8229600" cy="647601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/>
              <a:t>1 ЭТАП </a:t>
            </a:r>
            <a:r>
              <a:rPr lang="ru-RU" b="1" dirty="0" smtClean="0"/>
              <a:t>ПОДГОТОВИТЕЛЬНЫЙ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244283" y="1120099"/>
            <a:ext cx="691766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Изготовление родителями птичек свистулек</a:t>
            </a:r>
          </a:p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997" y="1520208"/>
            <a:ext cx="2157413" cy="279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19" y="4869160"/>
            <a:ext cx="1172727" cy="1177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243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User\Desktop\проект свистулька\Viber\IMG_20220128_1539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580779"/>
            <a:ext cx="3318000" cy="2488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Содержимое 3" descr="51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252535" y="-531440"/>
            <a:ext cx="9721080" cy="792088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2 ЭТАП ОСНОВНОЙ</a:t>
            </a:r>
            <a:endParaRPr lang="ru-RU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1340768"/>
            <a:ext cx="4911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Лепка «Украшаем свистульку» </a:t>
            </a:r>
          </a:p>
        </p:txBody>
      </p:sp>
      <p:pic>
        <p:nvPicPr>
          <p:cNvPr id="6146" name="Picture 2" descr="C:\Users\User\Desktop\проект свистулька\Viber\IMG_20220126_1720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894" y="1772817"/>
            <a:ext cx="243027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 descr="C:\Users\User\Desktop\проект свистулька\Viber\IMG_20220126_1753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19" y="1865857"/>
            <a:ext cx="2294305" cy="3059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608" y="2227716"/>
            <a:ext cx="2200416" cy="107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2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2536" y="-531440"/>
            <a:ext cx="9721080" cy="792088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2 ЭТАП ОСНОВНОЙ</a:t>
            </a:r>
            <a:endParaRPr lang="ru-RU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1340768"/>
            <a:ext cx="4911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Лепка «Украшаем свистульку» </a:t>
            </a:r>
          </a:p>
        </p:txBody>
      </p:sp>
      <p:pic>
        <p:nvPicPr>
          <p:cNvPr id="1026" name="Picture 2" descr="C:\Users\User\Desktop\проект свистулька\Viber\IMG-4d90399d0d01192c235a953e5cd51dce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0" r="13966"/>
          <a:stretch/>
        </p:blipFill>
        <p:spPr bwMode="auto">
          <a:xfrm>
            <a:off x="717272" y="1863655"/>
            <a:ext cx="2524879" cy="2789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User\Desktop\проект свистулька\Viber\IMG-b25ba2221fccb57af3a84cf1f2cfe7e5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156" y="1863988"/>
            <a:ext cx="2578276" cy="3437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Users\User\Desktop\проект свистулька\Viber\IMG-0a38472e29f5deab538d24a6aa0594dd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232" y="2348880"/>
            <a:ext cx="2786396" cy="3715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085184"/>
            <a:ext cx="1748210" cy="85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504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2536" y="-531440"/>
            <a:ext cx="9721080" cy="792088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2 ЭТАП ОСНОВНОЙ</a:t>
            </a:r>
            <a:endParaRPr lang="ru-RU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1260516"/>
            <a:ext cx="57556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/>
              <a:t>Рисование: «Такая красивая птичка»</a:t>
            </a:r>
          </a:p>
        </p:txBody>
      </p:sp>
      <p:pic>
        <p:nvPicPr>
          <p:cNvPr id="3074" name="Picture 2" descr="C:\Users\User\Desktop\проект свистулька\Viber\IMG_20220202_093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094" y="1803935"/>
            <a:ext cx="1994592" cy="2659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C:\Users\User\Desktop\ФАНТАЗЕРЫ 21-22 средняя\Фото ребят\09.02.22\IMG_20220127_0936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41509"/>
            <a:ext cx="2088232" cy="2784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C:\Users\User\Desktop\ФАНТАЗЕРЫ 21-22 средняя\Фото ребят\09.02.22\IMG_20220131_1026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63" y="3168518"/>
            <a:ext cx="2155095" cy="2873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 descr="C:\Users\User\Desktop\ФАНТАЗЕРЫ 21-22 средняя\Фото ребят\09.02.22\IMG_20220131_1047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333" y="3155744"/>
            <a:ext cx="2164676" cy="2886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44" b="24272"/>
          <a:stretch/>
        </p:blipFill>
        <p:spPr>
          <a:xfrm>
            <a:off x="3203848" y="1741509"/>
            <a:ext cx="3154660" cy="142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9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2536" y="-531440"/>
            <a:ext cx="9721080" cy="792088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2 ЭТАП ОСНОВНОЙ</a:t>
            </a:r>
            <a:endParaRPr lang="ru-RU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1260516"/>
            <a:ext cx="57556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/>
              <a:t>Рисование: «Такая красивая птичка»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56" y="1783736"/>
            <a:ext cx="4194212" cy="3145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234" y="3455063"/>
            <a:ext cx="3662543" cy="2714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3"/>
          <a:stretch/>
        </p:blipFill>
        <p:spPr>
          <a:xfrm>
            <a:off x="5111941" y="1887392"/>
            <a:ext cx="3309128" cy="1760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981" y="5013176"/>
            <a:ext cx="2144961" cy="97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904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2536" y="-531440"/>
            <a:ext cx="9721080" cy="792088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648072"/>
          </a:xfrm>
        </p:spPr>
        <p:txBody>
          <a:bodyPr>
            <a:normAutofit fontScale="90000"/>
          </a:bodyPr>
          <a:lstStyle/>
          <a:p>
            <a:pPr lvl="0"/>
            <a:r>
              <a:rPr lang="ru-RU" sz="4000" b="1" dirty="0"/>
              <a:t>3</a:t>
            </a:r>
            <a:r>
              <a:rPr lang="ru-RU" sz="4000" b="1" dirty="0" smtClean="0"/>
              <a:t> ЭТАП </a:t>
            </a:r>
            <a:r>
              <a:rPr lang="ru-RU" sz="3600" b="1" dirty="0"/>
              <a:t>ЗАКЛЮЧИТЕЛЬНЫЙ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20789" y="1202657"/>
            <a:ext cx="42715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 smtClean="0"/>
              <a:t>Выставка птичек свистулек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13" b="23908"/>
          <a:stretch/>
        </p:blipFill>
        <p:spPr>
          <a:xfrm>
            <a:off x="745577" y="1639470"/>
            <a:ext cx="7821974" cy="2310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10" b="6667"/>
          <a:stretch/>
        </p:blipFill>
        <p:spPr>
          <a:xfrm>
            <a:off x="2003160" y="3949631"/>
            <a:ext cx="5306807" cy="2233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266" y="4869160"/>
            <a:ext cx="117633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78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2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99392"/>
            <a:ext cx="9144000" cy="710140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555" y="260648"/>
            <a:ext cx="8532440" cy="57543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Развлечение «Народные гуляния»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07367" y="1268760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44" y="980728"/>
            <a:ext cx="2980211" cy="2866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19061" r="7674" b="10704"/>
          <a:stretch/>
        </p:blipFill>
        <p:spPr>
          <a:xfrm>
            <a:off x="4058046" y="980728"/>
            <a:ext cx="4194138" cy="2572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9" b="13528"/>
          <a:stretch/>
        </p:blipFill>
        <p:spPr>
          <a:xfrm>
            <a:off x="1043608" y="3533711"/>
            <a:ext cx="7380312" cy="2952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3361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2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99392"/>
            <a:ext cx="9144000" cy="710140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447" y="290470"/>
            <a:ext cx="7928655" cy="64744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Развлечение «Народные гуляния»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07367" y="1268760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0" t="11650" r="13666"/>
          <a:stretch/>
        </p:blipFill>
        <p:spPr>
          <a:xfrm>
            <a:off x="1043608" y="964346"/>
            <a:ext cx="3024336" cy="2863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8" t="12927" r="5119" b="15900"/>
          <a:stretch/>
        </p:blipFill>
        <p:spPr>
          <a:xfrm>
            <a:off x="4858987" y="1002550"/>
            <a:ext cx="2832147" cy="2275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8" t="27925" r="8721" b="13799"/>
          <a:stretch/>
        </p:blipFill>
        <p:spPr>
          <a:xfrm>
            <a:off x="2155809" y="3418503"/>
            <a:ext cx="5406357" cy="3001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2603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2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99392"/>
            <a:ext cx="9144000" cy="710140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3391" y="261275"/>
            <a:ext cx="6912768" cy="864096"/>
          </a:xfrm>
        </p:spPr>
        <p:txBody>
          <a:bodyPr>
            <a:normAutofit/>
          </a:bodyPr>
          <a:lstStyle/>
          <a:p>
            <a:r>
              <a:rPr lang="ru-RU" dirty="0"/>
              <a:t>РЕЗУЛЬТАТ ПРОЕКТА: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7367" y="1268760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1326347"/>
            <a:ext cx="6840760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dirty="0" smtClean="0"/>
              <a:t>В </a:t>
            </a:r>
            <a:r>
              <a:rPr lang="ru-RU" dirty="0"/>
              <a:t>ходе проекта дети узнали о возникновении народной игрушки-свистульки</a:t>
            </a:r>
            <a:r>
              <a:rPr lang="ru-RU" dirty="0" smtClean="0"/>
              <a:t>.</a:t>
            </a:r>
            <a:endParaRPr lang="ru-RU" dirty="0"/>
          </a:p>
          <a:p>
            <a:pPr algn="just">
              <a:spcBef>
                <a:spcPts val="600"/>
              </a:spcBef>
            </a:pPr>
            <a:r>
              <a:rPr lang="ru-RU" dirty="0"/>
              <a:t>У детей сформировались представления о русском народном прикладном творчестве, народной игрушке.</a:t>
            </a:r>
          </a:p>
          <a:p>
            <a:pPr algn="just">
              <a:spcBef>
                <a:spcPts val="600"/>
              </a:spcBef>
            </a:pPr>
            <a:r>
              <a:rPr lang="ru-RU" dirty="0"/>
              <a:t>Реализовался процесс сотворчества родителей с детьми.</a:t>
            </a:r>
          </a:p>
          <a:p>
            <a:pPr algn="just">
              <a:spcBef>
                <a:spcPts val="600"/>
              </a:spcBef>
            </a:pPr>
            <a:r>
              <a:rPr lang="ru-RU" dirty="0"/>
              <a:t>Создание мини-музея «Такие разные свистульки».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076" y="3429000"/>
            <a:ext cx="3187824" cy="306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2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2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99392"/>
            <a:ext cx="9144000" cy="710140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6912768" cy="864096"/>
          </a:xfrm>
        </p:spPr>
        <p:txBody>
          <a:bodyPr/>
          <a:lstStyle/>
          <a:p>
            <a:r>
              <a:rPr lang="ru-RU" dirty="0"/>
              <a:t>Актуальность </a:t>
            </a:r>
            <a:r>
              <a:rPr lang="ru-RU" dirty="0" smtClean="0"/>
              <a:t>проекта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1613699"/>
            <a:ext cx="705678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Актуальность проекта заключается в решении задач патриотического воспитания в соответствии с образовательной программой детского сада. Играя со свистульками, дети приобщаются к традициям и культуре своего народа, развивают коммуникативные навыки.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2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99392"/>
            <a:ext cx="9144000" cy="710140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3391" y="404664"/>
            <a:ext cx="6912768" cy="720080"/>
          </a:xfrm>
        </p:spPr>
        <p:txBody>
          <a:bodyPr>
            <a:normAutofit/>
          </a:bodyPr>
          <a:lstStyle/>
          <a:p>
            <a:r>
              <a:rPr lang="ru-RU" sz="4000" dirty="0"/>
              <a:t>Постановка </a:t>
            </a:r>
            <a:r>
              <a:rPr lang="ru-RU" sz="4000" dirty="0" smtClean="0"/>
              <a:t>проблемы: </a:t>
            </a:r>
            <a:endParaRPr lang="ru-RU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907367" y="1268760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Помочь </a:t>
            </a:r>
            <a:r>
              <a:rPr lang="ru-RU" dirty="0"/>
              <a:t>детям дошкольного возраста сформировать представления о народных игрушках и познакомить со свистулькой</a:t>
            </a:r>
            <a:r>
              <a:rPr lang="ru-RU" dirty="0" smtClean="0"/>
              <a:t>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150534" y="1915091"/>
            <a:ext cx="6912768" cy="551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/>
              <a:t>Цель: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2467055"/>
            <a:ext cx="71266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Вызывать </a:t>
            </a:r>
            <a:r>
              <a:rPr lang="ru-RU" dirty="0"/>
              <a:t>у детей эмоционально-положительное отношение к игрушке; формировать умение передавать свое отношение к игрушке; воспитывать бережное отношение к игрушке и заботу о ней.</a:t>
            </a:r>
          </a:p>
          <a:p>
            <a:pPr algn="just"/>
            <a:r>
              <a:rPr lang="ru-RU" dirty="0" smtClean="0"/>
              <a:t>Способствовать </a:t>
            </a:r>
            <a:r>
              <a:rPr lang="ru-RU" dirty="0"/>
              <a:t>формированию у родителей потребности в частом общении с детьми, оказывать им практическую помощь в организации занятий с детьми в кругу семьи. Создание условий, раскрывающих творческий и интеллектуальный потенциал дошкольников, ориентированных на диалогическое взаимодействие детей, родителей и педагогов и способствующих саморазвитию всех участников педагогического процесса. </a:t>
            </a:r>
          </a:p>
        </p:txBody>
      </p:sp>
    </p:spTree>
    <p:extLst>
      <p:ext uri="{BB962C8B-B14F-4D97-AF65-F5344CB8AC3E}">
        <p14:creationId xmlns:p14="http://schemas.microsoft.com/office/powerpoint/2010/main" val="194086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2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99392"/>
            <a:ext cx="9144000" cy="710140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3391" y="404664"/>
            <a:ext cx="6912768" cy="864096"/>
          </a:xfrm>
        </p:spPr>
        <p:txBody>
          <a:bodyPr>
            <a:normAutofit/>
          </a:bodyPr>
          <a:lstStyle/>
          <a:p>
            <a:r>
              <a:rPr lang="ru-RU" dirty="0" smtClean="0"/>
              <a:t>Задачи: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07367" y="1268760"/>
            <a:ext cx="73448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Blip>
                <a:blip r:embed="rId3"/>
              </a:buBlip>
            </a:pPr>
            <a:r>
              <a:rPr lang="ru-RU" sz="2000" dirty="0" smtClean="0"/>
              <a:t>Познакомить </a:t>
            </a:r>
            <a:r>
              <a:rPr lang="ru-RU" sz="2000" dirty="0"/>
              <a:t>детей с народной игрушкой;</a:t>
            </a:r>
          </a:p>
          <a:p>
            <a:pPr marL="285750" indent="-285750" algn="just">
              <a:buBlip>
                <a:blip r:embed="rId3"/>
              </a:buBlip>
            </a:pPr>
            <a:r>
              <a:rPr lang="ru-RU" sz="2000" dirty="0" smtClean="0"/>
              <a:t>Содействовать </a:t>
            </a:r>
            <a:r>
              <a:rPr lang="ru-RU" sz="2000" dirty="0"/>
              <a:t>развитию речи ребенка: обогащать словарь, повышать выразительность речи;</a:t>
            </a:r>
          </a:p>
          <a:p>
            <a:pPr marL="285750" indent="-285750" algn="just">
              <a:buBlip>
                <a:blip r:embed="rId3"/>
              </a:buBlip>
            </a:pPr>
            <a:r>
              <a:rPr lang="ru-RU" sz="2000" dirty="0" smtClean="0"/>
              <a:t>Осуществлять </a:t>
            </a:r>
            <a:r>
              <a:rPr lang="ru-RU" sz="2000" dirty="0"/>
              <a:t>духовно-нравственное развитие личности ребенка;</a:t>
            </a:r>
          </a:p>
          <a:p>
            <a:pPr marL="285750" indent="-285750" algn="just">
              <a:buBlip>
                <a:blip r:embed="rId3"/>
              </a:buBlip>
            </a:pPr>
            <a:r>
              <a:rPr lang="ru-RU" sz="2000" dirty="0" smtClean="0"/>
              <a:t>Развивать </a:t>
            </a:r>
            <a:r>
              <a:rPr lang="ru-RU" sz="2000" dirty="0"/>
              <a:t>умение видеть красоту изделий прикладного творчества, формировать эстетический вкус;</a:t>
            </a:r>
          </a:p>
          <a:p>
            <a:pPr marL="285750" indent="-285750" algn="just">
              <a:buBlip>
                <a:blip r:embed="rId3"/>
              </a:buBlip>
            </a:pPr>
            <a:r>
              <a:rPr lang="ru-RU" sz="2000" dirty="0" smtClean="0"/>
              <a:t>Развивать </a:t>
            </a:r>
            <a:r>
              <a:rPr lang="ru-RU" sz="2000" dirty="0"/>
              <a:t>навыки художественного творчества детей;</a:t>
            </a:r>
          </a:p>
          <a:p>
            <a:pPr marL="285750" indent="-285750" algn="just">
              <a:buBlip>
                <a:blip r:embed="rId3"/>
              </a:buBlip>
            </a:pPr>
            <a:r>
              <a:rPr lang="ru-RU" sz="2000" dirty="0" smtClean="0"/>
              <a:t>Создать </a:t>
            </a:r>
            <a:r>
              <a:rPr lang="ru-RU" sz="2000" dirty="0"/>
              <a:t>условия для участия родителей в образовательном процессе; </a:t>
            </a:r>
          </a:p>
        </p:txBody>
      </p:sp>
    </p:spTree>
    <p:extLst>
      <p:ext uri="{BB962C8B-B14F-4D97-AF65-F5344CB8AC3E}">
        <p14:creationId xmlns:p14="http://schemas.microsoft.com/office/powerpoint/2010/main" val="272404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2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99392"/>
            <a:ext cx="9144000" cy="7101408"/>
          </a:xfrm>
        </p:spPr>
      </p:pic>
      <p:sp>
        <p:nvSpPr>
          <p:cNvPr id="3" name="TextBox 2"/>
          <p:cNvSpPr txBox="1"/>
          <p:nvPr/>
        </p:nvSpPr>
        <p:spPr>
          <a:xfrm>
            <a:off x="1097284" y="1484784"/>
            <a:ext cx="713656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Участники:</a:t>
            </a:r>
            <a:endParaRPr lang="ru-RU" sz="2000" dirty="0"/>
          </a:p>
          <a:p>
            <a:pPr marL="342900" lvl="0" indent="-342900" algn="just">
              <a:buBlip>
                <a:blip r:embed="rId3"/>
              </a:buBlip>
            </a:pPr>
            <a:r>
              <a:rPr lang="ru-RU" sz="2000" dirty="0"/>
              <a:t>дети среднего дошкольного возраста (4-5 лет</a:t>
            </a:r>
            <a:r>
              <a:rPr lang="ru-RU" sz="2000" dirty="0" smtClean="0"/>
              <a:t>);</a:t>
            </a:r>
          </a:p>
          <a:p>
            <a:pPr marL="342900" lvl="0" indent="-342900" algn="just">
              <a:buBlip>
                <a:blip r:embed="rId3"/>
              </a:buBlip>
            </a:pPr>
            <a:r>
              <a:rPr lang="ru-RU" sz="2000" dirty="0" smtClean="0"/>
              <a:t>воспитатели группы;</a:t>
            </a:r>
          </a:p>
          <a:p>
            <a:pPr marL="342900" lvl="0" indent="-342900" algn="just">
              <a:buBlip>
                <a:blip r:embed="rId3"/>
              </a:buBlip>
            </a:pPr>
            <a:r>
              <a:rPr lang="ru-RU" sz="2000" dirty="0" smtClean="0"/>
              <a:t>родители</a:t>
            </a:r>
            <a:r>
              <a:rPr lang="ru-RU" sz="2000" dirty="0"/>
              <a:t>. </a:t>
            </a:r>
          </a:p>
          <a:p>
            <a:pPr algn="just"/>
            <a:r>
              <a:rPr lang="ru-RU" sz="2000" b="1" dirty="0"/>
              <a:t> </a:t>
            </a:r>
            <a:endParaRPr lang="ru-RU" sz="2000" dirty="0"/>
          </a:p>
          <a:p>
            <a:pPr algn="just"/>
            <a:r>
              <a:rPr lang="ru-RU" sz="2000" b="1" dirty="0"/>
              <a:t>Сроки реализации проекта: </a:t>
            </a:r>
            <a:r>
              <a:rPr lang="ru-RU" sz="2000" dirty="0"/>
              <a:t>краткосрочный (две недели)</a:t>
            </a:r>
          </a:p>
          <a:p>
            <a:pPr algn="just"/>
            <a:r>
              <a:rPr lang="ru-RU" sz="2000" b="1" dirty="0"/>
              <a:t> </a:t>
            </a:r>
            <a:endParaRPr lang="ru-RU" sz="2000" dirty="0"/>
          </a:p>
          <a:p>
            <a:pPr algn="just"/>
            <a:r>
              <a:rPr lang="ru-RU" sz="2000" b="1" dirty="0"/>
              <a:t>Тип проекта:</a:t>
            </a:r>
            <a:r>
              <a:rPr lang="ru-RU" sz="2000" dirty="0"/>
              <a:t> информационно-практико-ориентированный </a:t>
            </a:r>
          </a:p>
          <a:p>
            <a:pPr algn="just"/>
            <a:r>
              <a:rPr lang="ru-RU" sz="2000" b="1" dirty="0"/>
              <a:t>Классификация проекта: </a:t>
            </a:r>
            <a:endParaRPr lang="ru-RU" sz="2000" dirty="0"/>
          </a:p>
          <a:p>
            <a:pPr marL="342900" indent="-342900" algn="just">
              <a:buBlip>
                <a:blip r:embed="rId3"/>
              </a:buBlip>
            </a:pPr>
            <a:r>
              <a:rPr lang="ru-RU" sz="2000" dirty="0"/>
              <a:t>по составу участников – коллективный проект (групповой) </a:t>
            </a:r>
            <a:endParaRPr lang="ru-RU" sz="2000" dirty="0" smtClean="0"/>
          </a:p>
          <a:p>
            <a:pPr marL="342900" indent="-342900" algn="just">
              <a:buBlip>
                <a:blip r:embed="rId3"/>
              </a:buBlip>
            </a:pPr>
            <a:r>
              <a:rPr lang="ru-RU" sz="2000" dirty="0" smtClean="0"/>
              <a:t>по </a:t>
            </a:r>
            <a:r>
              <a:rPr lang="ru-RU" sz="2000" dirty="0"/>
              <a:t>целевой установке – приобщение детей к культуре родного </a:t>
            </a:r>
            <a:r>
              <a:rPr lang="ru-RU" sz="2000" dirty="0" smtClean="0"/>
              <a:t>края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ru-RU" sz="2000" dirty="0" smtClean="0"/>
              <a:t>по </a:t>
            </a:r>
            <a:r>
              <a:rPr lang="ru-RU" sz="2000" dirty="0"/>
              <a:t>тематике – творческий проект</a:t>
            </a:r>
          </a:p>
          <a:p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013176"/>
            <a:ext cx="1484784" cy="1484784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115615" y="404664"/>
            <a:ext cx="6912768" cy="8640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Участники, сроки реализации тип и классификация проекта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887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2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99392"/>
            <a:ext cx="9144000" cy="710140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3391" y="261275"/>
            <a:ext cx="6912768" cy="864096"/>
          </a:xfrm>
        </p:spPr>
        <p:txBody>
          <a:bodyPr>
            <a:normAutofit/>
          </a:bodyPr>
          <a:lstStyle/>
          <a:p>
            <a:r>
              <a:rPr lang="ru-RU" dirty="0"/>
              <a:t>Основные этапы проекта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7367" y="1268760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07367" y="957014"/>
            <a:ext cx="7344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086506588"/>
              </p:ext>
            </p:extLst>
          </p:nvPr>
        </p:nvGraphicFramePr>
        <p:xfrm>
          <a:off x="1043608" y="1141680"/>
          <a:ext cx="7128792" cy="5383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4263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2535" y="-531440"/>
            <a:ext cx="9721080" cy="792088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630292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/>
              <a:t>1 ЭТАП </a:t>
            </a:r>
            <a:r>
              <a:rPr lang="ru-RU" b="1" dirty="0" smtClean="0"/>
              <a:t>ПОДГОТОВИТЕЛЬНЫЙ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59631" y="1052736"/>
            <a:ext cx="7151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Изготовление </a:t>
            </a:r>
            <a:r>
              <a:rPr lang="ru-RU" sz="2800" dirty="0" smtClean="0"/>
              <a:t>с родителями </a:t>
            </a:r>
            <a:r>
              <a:rPr lang="ru-RU" sz="2800" dirty="0"/>
              <a:t>птичек свистулек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513581"/>
            <a:ext cx="3444875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ser\Desktop\проект свистулька\Viber\IMG-9cdcd185dece2cc409a0558139ba4ffe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66238"/>
            <a:ext cx="3415486" cy="4553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9" name="Picture 7" descr="C:\Users\User\Desktop\проект свистулька\Viber\IMG-117557c5d3d676138c3fef665795efea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992" y="3933056"/>
            <a:ext cx="2868355" cy="2151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6340" y="5008689"/>
            <a:ext cx="1026581" cy="103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84" y="2132856"/>
            <a:ext cx="4333875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Содержимое 3" descr="51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252535" y="-531440"/>
            <a:ext cx="9721080" cy="7920880"/>
          </a:xfrm>
        </p:spPr>
      </p:pic>
      <p:pic>
        <p:nvPicPr>
          <p:cNvPr id="4098" name="Picture 2" descr="C:\Users\User\Desktop\проект свистулька\Viber\IMG-6f59edc9dc6e8dd573ac186191ba8e43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316" y="2132856"/>
            <a:ext cx="3884205" cy="3884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29600" cy="647601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/>
              <a:t>1 ЭТАП </a:t>
            </a:r>
            <a:r>
              <a:rPr lang="ru-RU" b="1" dirty="0" smtClean="0"/>
              <a:t>ПОДГОТОВИТЕЛЬНЫЙ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59632" y="1250980"/>
            <a:ext cx="69176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Изготовление родителями птичек свистулек</a:t>
            </a:r>
          </a:p>
        </p:txBody>
      </p:sp>
    </p:spTree>
    <p:extLst>
      <p:ext uri="{BB962C8B-B14F-4D97-AF65-F5344CB8AC3E}">
        <p14:creationId xmlns:p14="http://schemas.microsoft.com/office/powerpoint/2010/main" val="211286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2536" y="-531440"/>
            <a:ext cx="9721080" cy="7920880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29600" cy="647601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/>
              <a:t>1 ЭТАП </a:t>
            </a:r>
            <a:r>
              <a:rPr lang="ru-RU" b="1" dirty="0" smtClean="0"/>
              <a:t>ПОДГОТОВИТЕЛЬНЫЙ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59632" y="1250980"/>
            <a:ext cx="69176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Изготовление родителями птичек свистулек</a:t>
            </a:r>
          </a:p>
        </p:txBody>
      </p:sp>
      <p:pic>
        <p:nvPicPr>
          <p:cNvPr id="2050" name="Picture 2" descr="C:\Users\User\Desktop\проект свистулька\Viber\IMG-6c2b61fd51c8df3396e42449167c79f6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855556"/>
            <a:ext cx="4798841" cy="2216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C:\Users\User\Desktop\проект свистулька\Viber\IMG-dbcdb32b4bd6de354f976490abc6c45d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" b="31475"/>
          <a:stretch/>
        </p:blipFill>
        <p:spPr bwMode="auto">
          <a:xfrm>
            <a:off x="643888" y="1774200"/>
            <a:ext cx="3096512" cy="345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C:\Users\User\Desktop\проект свистулька\Viber\IMG-8ac58976a85bdacf646bccf95561d363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637" y="1756328"/>
            <a:ext cx="3524658" cy="2079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7406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</TotalTime>
  <Words>410</Words>
  <Application>Microsoft Office PowerPoint</Application>
  <PresentationFormat>Экран (4:3)</PresentationFormat>
  <Paragraphs>72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Выполнили:                                                                                                                                      Похлебухина  А.С. Грядунова О.А. Курочкина  О.А. Борисова Е.С. Самерханова А.Т.</vt:lpstr>
      <vt:lpstr>Актуальность проекта</vt:lpstr>
      <vt:lpstr>Постановка проблемы: </vt:lpstr>
      <vt:lpstr>Задачи: </vt:lpstr>
      <vt:lpstr>Участники, сроки реализации тип и классификация проекта</vt:lpstr>
      <vt:lpstr>Основные этапы проекта</vt:lpstr>
      <vt:lpstr>1 ЭТАП ПОДГОТОВИТЕЛЬНЫЙ</vt:lpstr>
      <vt:lpstr>1 ЭТАП ПОДГОТОВИТЕЛЬНЫЙ</vt:lpstr>
      <vt:lpstr>1 ЭТАП ПОДГОТОВИТЕЛЬНЫЙ</vt:lpstr>
      <vt:lpstr>1 ЭТАП ПОДГОТОВИТЕЛЬНЫЙ</vt:lpstr>
      <vt:lpstr>2 ЭТАП ОСНОВНОЙ</vt:lpstr>
      <vt:lpstr>2 ЭТАП ОСНОВНОЙ</vt:lpstr>
      <vt:lpstr>2 ЭТАП ОСНОВНОЙ</vt:lpstr>
      <vt:lpstr>2 ЭТАП ОСНОВНОЙ</vt:lpstr>
      <vt:lpstr>3 ЭТАП ЗАКЛЮЧИТЕЛЬНЫЙ</vt:lpstr>
      <vt:lpstr>Развлечение «Народные гуляния»</vt:lpstr>
      <vt:lpstr>Развлечение «Народные гуляния»</vt:lpstr>
      <vt:lpstr>РЕЗУЛЬТАТ ПРОЕКТА:</vt:lpstr>
    </vt:vector>
  </TitlesOfParts>
  <Company>RePack by SPecialiST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1342</cp:lastModifiedBy>
  <cp:revision>53</cp:revision>
  <dcterms:created xsi:type="dcterms:W3CDTF">2015-01-29T09:33:32Z</dcterms:created>
  <dcterms:modified xsi:type="dcterms:W3CDTF">2022-02-17T10:21:44Z</dcterms:modified>
</cp:coreProperties>
</file>